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26" r:id="rId21"/>
    <p:sldId id="323" r:id="rId22"/>
    <p:sldId id="324" r:id="rId23"/>
    <p:sldId id="322" r:id="rId24"/>
    <p:sldId id="325" r:id="rId25"/>
    <p:sldId id="276" r:id="rId26"/>
    <p:sldId id="279" r:id="rId27"/>
    <p:sldId id="277" r:id="rId28"/>
    <p:sldId id="278" r:id="rId29"/>
    <p:sldId id="280" r:id="rId30"/>
    <p:sldId id="281" r:id="rId31"/>
    <p:sldId id="282" r:id="rId32"/>
    <p:sldId id="283" r:id="rId33"/>
    <p:sldId id="285" r:id="rId34"/>
    <p:sldId id="284" r:id="rId35"/>
    <p:sldId id="286" r:id="rId36"/>
    <p:sldId id="287" r:id="rId37"/>
    <p:sldId id="288" r:id="rId38"/>
    <p:sldId id="289" r:id="rId39"/>
    <p:sldId id="290" r:id="rId40"/>
    <p:sldId id="291" r:id="rId41"/>
    <p:sldId id="292" r:id="rId42"/>
    <p:sldId id="293" r:id="rId43"/>
    <p:sldId id="336" r:id="rId44"/>
    <p:sldId id="294" r:id="rId45"/>
    <p:sldId id="295" r:id="rId46"/>
    <p:sldId id="296" r:id="rId47"/>
    <p:sldId id="297" r:id="rId48"/>
    <p:sldId id="334" r:id="rId49"/>
    <p:sldId id="335"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21" r:id="rId64"/>
    <p:sldId id="327" r:id="rId65"/>
    <p:sldId id="328" r:id="rId66"/>
    <p:sldId id="329" r:id="rId67"/>
    <p:sldId id="330" r:id="rId68"/>
    <p:sldId id="331" r:id="rId69"/>
    <p:sldId id="332" r:id="rId70"/>
    <p:sldId id="333" r:id="rId71"/>
  </p:sldIdLst>
  <p:sldSz cx="9144000" cy="6858000" type="screen4x3"/>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9189" autoAdjust="0"/>
  </p:normalViewPr>
  <p:slideViewPr>
    <p:cSldViewPr>
      <p:cViewPr varScale="1">
        <p:scale>
          <a:sx n="85" d="100"/>
          <a:sy n="85" d="100"/>
        </p:scale>
        <p:origin x="-71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55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B81E1-C3FF-4B37-8423-6661B7CA8173}"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FDC9C-104C-48D4-937A-0BCB44FBB4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8A689-2951-4B92-AAB4-157F8181F9AE}"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Optional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2854D-045B-4615-9A25-E0C476BC6052}"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FBF40-675C-41F2-8F24-83D527D5D83F}" type="slidenum">
              <a:rPr lang="en-US" smtClean="0"/>
              <a:pPr/>
              <a:t>‹#›</a:t>
            </a:fld>
            <a:endParaRPr lang="en-US"/>
          </a:p>
        </p:txBody>
      </p:sp>
      <p:sp>
        <p:nvSpPr>
          <p:cNvPr id="10" name="Rounded Rectangle 9"/>
          <p:cNvSpPr/>
          <p:nvPr userDrawn="1"/>
        </p:nvSpPr>
        <p:spPr>
          <a:xfrm>
            <a:off x="0" y="0"/>
            <a:ext cx="9144000" cy="6858000"/>
          </a:xfrm>
          <a:prstGeom prst="roundRect">
            <a:avLst>
              <a:gd name="adj" fmla="val 4630"/>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81000" y="1"/>
            <a:ext cx="5486400" cy="276999"/>
          </a:xfrm>
          <a:prstGeom prst="rect">
            <a:avLst/>
          </a:prstGeom>
          <a:noFill/>
        </p:spPr>
        <p:txBody>
          <a:bodyPr wrap="square" rtlCol="0">
            <a:spAutoFit/>
          </a:bodyPr>
          <a:lstStyle/>
          <a:p>
            <a:r>
              <a:rPr lang="en-US" sz="1200" dirty="0" smtClean="0"/>
              <a:t>Blue bordered slides are for</a:t>
            </a:r>
            <a:r>
              <a:rPr lang="en-US" sz="1200" baseline="0" dirty="0" smtClean="0"/>
              <a:t> Extra information and therefore very optional notes</a:t>
            </a:r>
            <a:endParaRPr lang="en-US" sz="12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2854D-045B-4615-9A25-E0C476BC6052}" type="datetimeFigureOut">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2854D-045B-4615-9A25-E0C476BC6052}" type="datetimeFigureOut">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2854D-045B-4615-9A25-E0C476BC6052}"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Notes">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895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2400" y="1600200"/>
            <a:ext cx="2895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
        <p:nvSpPr>
          <p:cNvPr id="8" name="Content Placeholder 7"/>
          <p:cNvSpPr>
            <a:spLocks noGrp="1"/>
          </p:cNvSpPr>
          <p:nvPr>
            <p:ph sz="quarter" idx="13"/>
          </p:nvPr>
        </p:nvSpPr>
        <p:spPr>
          <a:xfrm>
            <a:off x="3200400" y="304800"/>
            <a:ext cx="5715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2854D-045B-4615-9A25-E0C476BC6052}"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2854D-045B-4615-9A25-E0C476BC605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actice Problem">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lvl1pPr>
              <a:defRPr i="1"/>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12854D-045B-4615-9A25-E0C476BC6052}" type="datetimeFigureOut">
              <a:rPr lang="en-US" smtClean="0"/>
              <a:pPr/>
              <a:t>9/23/2014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FBF40-675C-41F2-8F24-83D527D5D83F}" type="slidenum">
              <a:rPr lang="en-US" smtClean="0"/>
              <a:pPr/>
              <a:t>‹#›</a:t>
            </a:fld>
            <a:endParaRPr lang="en-US"/>
          </a:p>
        </p:txBody>
      </p:sp>
      <p:sp>
        <p:nvSpPr>
          <p:cNvPr id="6" name="Content Placeholder 2"/>
          <p:cNvSpPr>
            <a:spLocks noGrp="1"/>
          </p:cNvSpPr>
          <p:nvPr>
            <p:ph idx="1"/>
          </p:nvPr>
        </p:nvSpPr>
        <p:spPr>
          <a:xfrm>
            <a:off x="457200" y="350837"/>
            <a:ext cx="8229600" cy="3763963"/>
          </a:xfrm>
        </p:spPr>
        <p:txBody>
          <a:bodyPr/>
          <a:lstStyle>
            <a:lvl1pPr marL="0" indent="457200">
              <a:buNone/>
              <a:defRPr/>
            </a:lvl1pPr>
            <a:lvl2pPr marL="0" indent="457200">
              <a:buFont typeface="Arial" pitchFamily="34" charset="0"/>
              <a:buNone/>
              <a:defRPr/>
            </a:lvl2pPr>
            <a:lvl3pPr marL="0" indent="457200">
              <a:buNone/>
              <a:defRPr/>
            </a:lvl3pPr>
            <a:lvl4pPr marL="0" indent="457200">
              <a:buNone/>
              <a:defRPr/>
            </a:lvl4pPr>
            <a:lvl5pPr marL="0" indent="45720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3" hasCustomPrompt="1"/>
          </p:nvPr>
        </p:nvSpPr>
        <p:spPr>
          <a:xfrm>
            <a:off x="457200" y="4191000"/>
            <a:ext cx="8229600" cy="762000"/>
          </a:xfrm>
        </p:spPr>
        <p:txBody>
          <a:bodyPr/>
          <a:lstStyle>
            <a:lvl1pPr marL="0" indent="0" algn="ctr">
              <a:buNone/>
              <a:defRPr/>
            </a:lvl1pPr>
            <a:lvl2pPr marL="0" indent="0" algn="ctr">
              <a:buFont typeface="Arial" pitchFamily="34" charset="0"/>
              <a:buNone/>
              <a:defRPr/>
            </a:lvl2pPr>
            <a:lvl3pPr marL="0" indent="0" algn="ctr">
              <a:buNone/>
              <a:defRPr/>
            </a:lvl3pPr>
            <a:lvl4pPr marL="0" indent="0" algn="ctr">
              <a:buNone/>
              <a:defRPr/>
            </a:lvl4pPr>
            <a:lvl5pPr marL="0" indent="0" algn="ctr">
              <a:buNone/>
              <a:defRPr/>
            </a:lvl5pPr>
          </a:lstStyle>
          <a:p>
            <a:pPr lvl="0"/>
            <a:r>
              <a:rPr lang="en-US" dirty="0" smtClean="0"/>
              <a:t>Click to enter answer</a:t>
            </a:r>
            <a:endParaRPr lang="en-US" dirty="0"/>
          </a:p>
        </p:txBody>
      </p:sp>
      <p:sp>
        <p:nvSpPr>
          <p:cNvPr id="8" name="Rectangle 7"/>
          <p:cNvSpPr/>
          <p:nvPr userDrawn="1"/>
        </p:nvSpPr>
        <p:spPr>
          <a:xfrm>
            <a:off x="0" y="0"/>
            <a:ext cx="9144000" cy="68580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jected Problem">
    <p:spTree>
      <p:nvGrpSpPr>
        <p:cNvPr id="1" name=""/>
        <p:cNvGrpSpPr/>
        <p:nvPr/>
      </p:nvGrpSpPr>
      <p:grpSpPr>
        <a:xfrm>
          <a:off x="0" y="0"/>
          <a:ext cx="0" cy="0"/>
          <a:chOff x="0" y="0"/>
          <a:chExt cx="0" cy="0"/>
        </a:xfrm>
      </p:grpSpPr>
      <p:sp>
        <p:nvSpPr>
          <p:cNvPr id="7" name="Rectangle 6"/>
          <p:cNvSpPr/>
          <p:nvPr userDrawn="1"/>
        </p:nvSpPr>
        <p:spPr>
          <a:xfrm>
            <a:off x="0" y="1981200"/>
            <a:ext cx="9144000" cy="4876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29200"/>
            <a:ext cx="8229600" cy="1143000"/>
          </a:xfrm>
        </p:spPr>
        <p:txBody>
          <a:bodyPr/>
          <a:lstStyle>
            <a:lvl1pPr>
              <a:defRPr i="1">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2212854D-045B-4615-9A25-E0C476BC6052}" type="datetimeFigureOut">
              <a:rPr lang="en-US" smtClean="0"/>
              <a:pPr/>
              <a:t>9/23/2014</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2FBF40-675C-41F2-8F24-83D527D5D83F}" type="slidenum">
              <a:rPr lang="en-US" smtClean="0"/>
              <a:pPr/>
              <a:t>‹#›</a:t>
            </a:fld>
            <a:endParaRPr lang="en-US" dirty="0"/>
          </a:p>
        </p:txBody>
      </p:sp>
      <p:sp>
        <p:nvSpPr>
          <p:cNvPr id="6" name="Content Placeholder 2"/>
          <p:cNvSpPr>
            <a:spLocks noGrp="1"/>
          </p:cNvSpPr>
          <p:nvPr>
            <p:ph idx="1"/>
          </p:nvPr>
        </p:nvSpPr>
        <p:spPr>
          <a:xfrm>
            <a:off x="152400" y="122237"/>
            <a:ext cx="8839200" cy="1782763"/>
          </a:xfrm>
        </p:spPr>
        <p:txBody>
          <a:bodyPr/>
          <a:lstStyle>
            <a:lvl1pPr marL="0" indent="457200">
              <a:buNone/>
              <a:defRPr/>
            </a:lvl1pPr>
            <a:lvl2pPr marL="0" indent="457200">
              <a:buFont typeface="Arial" pitchFamily="34" charset="0"/>
              <a:buNone/>
              <a:defRPr/>
            </a:lvl2pPr>
            <a:lvl3pPr marL="0" indent="457200">
              <a:buNone/>
              <a:defRPr/>
            </a:lvl3pPr>
            <a:lvl4pPr marL="0" indent="457200">
              <a:buNone/>
              <a:defRPr/>
            </a:lvl4pPr>
            <a:lvl5pPr marL="0" indent="45720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hasCustomPrompt="1"/>
          </p:nvPr>
        </p:nvSpPr>
        <p:spPr>
          <a:xfrm>
            <a:off x="457200" y="4191000"/>
            <a:ext cx="8229600" cy="762000"/>
          </a:xfrm>
        </p:spPr>
        <p:txBody>
          <a:bodyPr/>
          <a:lstStyle>
            <a:lvl1pPr marL="0" indent="0" algn="ctr">
              <a:buNone/>
              <a:defRPr>
                <a:solidFill>
                  <a:srgbClr val="FFFFFF"/>
                </a:solidFill>
              </a:defRPr>
            </a:lvl1pPr>
            <a:lvl2pPr marL="0" indent="0" algn="ctr">
              <a:buFont typeface="Arial" pitchFamily="34" charset="0"/>
              <a:buNone/>
              <a:defRPr/>
            </a:lvl2pPr>
            <a:lvl3pPr marL="0" indent="0" algn="ctr">
              <a:buNone/>
              <a:defRPr/>
            </a:lvl3pPr>
            <a:lvl4pPr marL="0" indent="0" algn="ctr">
              <a:buNone/>
              <a:defRPr/>
            </a:lvl4pPr>
            <a:lvl5pPr marL="0" indent="0" algn="ctr">
              <a:buNone/>
              <a:defRPr/>
            </a:lvl5pPr>
          </a:lstStyle>
          <a:p>
            <a:pPr lvl="0"/>
            <a:r>
              <a:rPr lang="en-US" dirty="0" smtClean="0"/>
              <a:t>Click to enter answer</a:t>
            </a:r>
            <a:endParaRPr lang="en-US" dirty="0"/>
          </a:p>
        </p:txBody>
      </p:sp>
      <p:sp>
        <p:nvSpPr>
          <p:cNvPr id="9" name="Rectangle 8"/>
          <p:cNvSpPr/>
          <p:nvPr userDrawn="1"/>
        </p:nvSpPr>
        <p:spPr>
          <a:xfrm>
            <a:off x="0" y="0"/>
            <a:ext cx="9144000" cy="68580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ptional Bulleted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
        <p:nvSpPr>
          <p:cNvPr id="7" name="Rounded Rectangle 6"/>
          <p:cNvSpPr/>
          <p:nvPr userDrawn="1"/>
        </p:nvSpPr>
        <p:spPr>
          <a:xfrm>
            <a:off x="0" y="0"/>
            <a:ext cx="9144000" cy="6858000"/>
          </a:xfrm>
          <a:prstGeom prst="roundRect">
            <a:avLst>
              <a:gd name="adj" fmla="val 4630"/>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81000" y="1"/>
            <a:ext cx="5486400" cy="276999"/>
          </a:xfrm>
          <a:prstGeom prst="rect">
            <a:avLst/>
          </a:prstGeom>
          <a:noFill/>
        </p:spPr>
        <p:txBody>
          <a:bodyPr wrap="square" rtlCol="0">
            <a:spAutoFit/>
          </a:bodyPr>
          <a:lstStyle/>
          <a:p>
            <a:r>
              <a:rPr lang="en-US" sz="1200" dirty="0" smtClean="0"/>
              <a:t>Blue bordered slides are for</a:t>
            </a:r>
            <a:r>
              <a:rPr lang="en-US" sz="1200" baseline="0" dirty="0" smtClean="0"/>
              <a:t> Extra information and therefore very optional notes</a:t>
            </a:r>
            <a:endParaRPr lang="en-US" sz="1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2854D-045B-4615-9A25-E0C476BC6052}"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Optional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2854D-045B-4615-9A25-E0C476BC6052}" type="datetimeFigureOut">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
        <p:nvSpPr>
          <p:cNvPr id="8" name="Rounded Rectangle 7"/>
          <p:cNvSpPr/>
          <p:nvPr userDrawn="1"/>
        </p:nvSpPr>
        <p:spPr>
          <a:xfrm>
            <a:off x="0" y="0"/>
            <a:ext cx="9144000" cy="6858000"/>
          </a:xfrm>
          <a:prstGeom prst="roundRect">
            <a:avLst>
              <a:gd name="adj" fmla="val 4630"/>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81000" y="1"/>
            <a:ext cx="5486400" cy="276999"/>
          </a:xfrm>
          <a:prstGeom prst="rect">
            <a:avLst/>
          </a:prstGeom>
          <a:noFill/>
        </p:spPr>
        <p:txBody>
          <a:bodyPr wrap="square" rtlCol="0">
            <a:spAutoFit/>
          </a:bodyPr>
          <a:lstStyle/>
          <a:p>
            <a:r>
              <a:rPr lang="en-US" sz="1200" dirty="0" smtClean="0"/>
              <a:t>Blue bordered slides are for</a:t>
            </a:r>
            <a:r>
              <a:rPr lang="en-US" sz="1200" baseline="0" dirty="0" smtClean="0"/>
              <a:t> Extra information and therefore very optional notes</a:t>
            </a:r>
            <a:endParaRPr lang="en-US" sz="12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2854D-045B-4615-9A25-E0C476BC6052}" type="datetimeFigureOut">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2854D-045B-4615-9A25-E0C476BC6052}" type="datetimeFigureOut">
              <a:rPr lang="en-US" smtClean="0"/>
              <a:pPr/>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FBF40-675C-41F2-8F24-83D527D5D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63" r:id="rId6"/>
    <p:sldLayoutId id="2147483652" r:id="rId7"/>
    <p:sldLayoutId id="2147483664" r:id="rId8"/>
    <p:sldLayoutId id="2147483653" r:id="rId9"/>
    <p:sldLayoutId id="2147483665" r:id="rId10"/>
    <p:sldLayoutId id="2147483654" r:id="rId11"/>
    <p:sldLayoutId id="2147483655" r:id="rId12"/>
    <p:sldLayoutId id="2147483656" r:id="rId13"/>
    <p:sldLayoutId id="2147483662"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hanacademy.org/video/calculus--derivatives-1?playlist=Calculus"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www.khanacademy.org/math/calculus/v/newton-leibniz-and-usain-bo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lDxv9hSKdY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ciencefriday.com/program/archives/20110218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One Dimensional Motion</a:t>
            </a:r>
            <a:endParaRPr lang="en-US" dirty="0"/>
          </a:p>
        </p:txBody>
      </p:sp>
      <p:sp>
        <p:nvSpPr>
          <p:cNvPr id="13" name="Subtitle 12"/>
          <p:cNvSpPr>
            <a:spLocks noGrp="1"/>
          </p:cNvSpPr>
          <p:nvPr>
            <p:ph type="subTitle" idx="1"/>
          </p:nvPr>
        </p:nvSpPr>
        <p:spPr/>
        <p:txBody>
          <a:bodyPr/>
          <a:lstStyle/>
          <a:p>
            <a:r>
              <a:rPr lang="en-US" dirty="0" smtClean="0"/>
              <a:t>Holt Physics Chapter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Vectors</a:t>
            </a:r>
            <a:endParaRPr lang="en-US" dirty="0"/>
          </a:p>
        </p:txBody>
      </p:sp>
      <p:sp>
        <p:nvSpPr>
          <p:cNvPr id="6" name="Text Placeholder 5"/>
          <p:cNvSpPr>
            <a:spLocks noGrp="1"/>
          </p:cNvSpPr>
          <p:nvPr>
            <p:ph type="body" idx="1"/>
          </p:nvPr>
        </p:nvSpPr>
        <p:spPr/>
        <p:txBody>
          <a:bodyPr/>
          <a:lstStyle/>
          <a:p>
            <a:r>
              <a:rPr lang="en-US" dirty="0" smtClean="0"/>
              <a:t>A way to signify magnitude and direction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Vectors</a:t>
            </a:r>
            <a:endParaRPr lang="en-US" dirty="0"/>
          </a:p>
        </p:txBody>
      </p:sp>
      <p:sp>
        <p:nvSpPr>
          <p:cNvPr id="8" name="Text Placeholder 7"/>
          <p:cNvSpPr>
            <a:spLocks noGrp="1"/>
          </p:cNvSpPr>
          <p:nvPr>
            <p:ph type="body" idx="1"/>
          </p:nvPr>
        </p:nvSpPr>
        <p:spPr/>
        <p:txBody>
          <a:bodyPr/>
          <a:lstStyle/>
          <a:p>
            <a:r>
              <a:rPr lang="en-US" dirty="0" smtClean="0"/>
              <a:t>Scalar Values</a:t>
            </a:r>
          </a:p>
        </p:txBody>
      </p:sp>
      <p:sp>
        <p:nvSpPr>
          <p:cNvPr id="6" name="Content Placeholder 5"/>
          <p:cNvSpPr>
            <a:spLocks noGrp="1"/>
          </p:cNvSpPr>
          <p:nvPr>
            <p:ph sz="half" idx="2"/>
          </p:nvPr>
        </p:nvSpPr>
        <p:spPr/>
        <p:txBody>
          <a:bodyPr>
            <a:normAutofit lnSpcReduction="10000"/>
          </a:bodyPr>
          <a:lstStyle/>
          <a:p>
            <a:r>
              <a:rPr lang="en-US" dirty="0" smtClean="0"/>
              <a:t>“Normal Numbers”</a:t>
            </a:r>
          </a:p>
          <a:p>
            <a:r>
              <a:rPr lang="en-US" dirty="0" smtClean="0"/>
              <a:t>Numbers that only denote magnitude, without direction</a:t>
            </a:r>
          </a:p>
          <a:p>
            <a:r>
              <a:rPr lang="en-US" dirty="0" smtClean="0"/>
              <a:t>Common for most mathematical applications</a:t>
            </a:r>
          </a:p>
          <a:p>
            <a:r>
              <a:rPr lang="en-US" i="1" dirty="0" smtClean="0"/>
              <a:t>Speed, Distance </a:t>
            </a:r>
            <a:r>
              <a:rPr lang="en-US" dirty="0" smtClean="0"/>
              <a:t>and </a:t>
            </a:r>
            <a:r>
              <a:rPr lang="en-US" i="1" dirty="0" smtClean="0"/>
              <a:t>Time </a:t>
            </a:r>
            <a:r>
              <a:rPr lang="en-US" dirty="0" smtClean="0"/>
              <a:t>are best described by scalar values</a:t>
            </a:r>
          </a:p>
          <a:p>
            <a:pPr lvl="1"/>
            <a:r>
              <a:rPr lang="en-US" dirty="0" smtClean="0"/>
              <a:t>These values can also be used with vectors when needed</a:t>
            </a:r>
            <a:endParaRPr lang="en-US" dirty="0"/>
          </a:p>
        </p:txBody>
      </p:sp>
      <p:sp>
        <p:nvSpPr>
          <p:cNvPr id="9" name="Text Placeholder 8"/>
          <p:cNvSpPr>
            <a:spLocks noGrp="1"/>
          </p:cNvSpPr>
          <p:nvPr>
            <p:ph type="body" sz="quarter" idx="3"/>
          </p:nvPr>
        </p:nvSpPr>
        <p:spPr/>
        <p:txBody>
          <a:bodyPr/>
          <a:lstStyle/>
          <a:p>
            <a:r>
              <a:rPr lang="en-US" dirty="0" smtClean="0"/>
              <a:t>Vector Values</a:t>
            </a:r>
            <a:endParaRPr lang="en-US" dirty="0"/>
          </a:p>
        </p:txBody>
      </p:sp>
      <p:sp>
        <p:nvSpPr>
          <p:cNvPr id="10" name="Content Placeholder 9"/>
          <p:cNvSpPr>
            <a:spLocks noGrp="1"/>
          </p:cNvSpPr>
          <p:nvPr>
            <p:ph sz="quarter" idx="4"/>
          </p:nvPr>
        </p:nvSpPr>
        <p:spPr/>
        <p:txBody>
          <a:bodyPr>
            <a:normAutofit fontScale="92500" lnSpcReduction="20000"/>
          </a:bodyPr>
          <a:lstStyle/>
          <a:p>
            <a:r>
              <a:rPr lang="en-US" dirty="0" smtClean="0"/>
              <a:t>Numbers that are inextricably tied to a direction</a:t>
            </a:r>
          </a:p>
          <a:p>
            <a:pPr lvl="1"/>
            <a:r>
              <a:rPr lang="en-US" dirty="0" smtClean="0"/>
              <a:t>The directionality of vectors is a reminder of the importance of directions in physics</a:t>
            </a:r>
          </a:p>
          <a:p>
            <a:r>
              <a:rPr lang="en-US" dirty="0" smtClean="0"/>
              <a:t>Vectors make up an entire branch of mathematics</a:t>
            </a:r>
          </a:p>
          <a:p>
            <a:pPr lvl="1"/>
            <a:r>
              <a:rPr lang="en-US" dirty="0" smtClean="0"/>
              <a:t>mathematicians use vectors since they can convey two pieces of information at once</a:t>
            </a:r>
          </a:p>
          <a:p>
            <a:r>
              <a:rPr lang="en-US" i="1" dirty="0" smtClean="0"/>
              <a:t>Position, Displacement, Velocity </a:t>
            </a:r>
            <a:r>
              <a:rPr lang="en-US" dirty="0" smtClean="0"/>
              <a:t>and </a:t>
            </a:r>
            <a:r>
              <a:rPr lang="en-US" i="1" dirty="0" smtClean="0"/>
              <a:t>Acceleration </a:t>
            </a:r>
            <a:r>
              <a:rPr lang="en-US" dirty="0" smtClean="0"/>
              <a:t>are all best described by vectors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and Displacement</a:t>
            </a:r>
            <a:endParaRPr lang="en-US" dirty="0"/>
          </a:p>
        </p:txBody>
      </p:sp>
      <p:sp>
        <p:nvSpPr>
          <p:cNvPr id="3" name="Text Placeholder 2"/>
          <p:cNvSpPr>
            <a:spLocks noGrp="1"/>
          </p:cNvSpPr>
          <p:nvPr>
            <p:ph type="body" idx="1"/>
          </p:nvPr>
        </p:nvSpPr>
        <p:spPr/>
        <p:txBody>
          <a:bodyPr/>
          <a:lstStyle/>
          <a:p>
            <a:r>
              <a:rPr lang="en-US" dirty="0" smtClean="0"/>
              <a:t>Location and motion from one place to another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0.bmp"/>
          <p:cNvPicPr>
            <a:picLocks noGrp="1" noChangeAspect="1"/>
          </p:cNvPicPr>
          <p:nvPr>
            <p:ph sz="half" idx="2"/>
          </p:nvPr>
        </p:nvPicPr>
        <p:blipFill>
          <a:blip r:embed="rId2" cstate="print"/>
          <a:stretch>
            <a:fillRect/>
          </a:stretch>
        </p:blipFill>
        <p:spPr>
          <a:xfrm>
            <a:off x="4648200" y="1600200"/>
            <a:ext cx="4038600" cy="3039942"/>
          </a:xfrm>
          <a:prstGeom prst="rect">
            <a:avLst/>
          </a:prstGeom>
        </p:spPr>
      </p:pic>
      <p:sp>
        <p:nvSpPr>
          <p:cNvPr id="4" name="Title 3"/>
          <p:cNvSpPr>
            <a:spLocks noGrp="1"/>
          </p:cNvSpPr>
          <p:nvPr>
            <p:ph type="title"/>
          </p:nvPr>
        </p:nvSpPr>
        <p:spPr/>
        <p:txBody>
          <a:bodyPr/>
          <a:lstStyle/>
          <a:p>
            <a:r>
              <a:rPr lang="en-US" dirty="0" smtClean="0"/>
              <a:t>Position</a:t>
            </a:r>
            <a:endParaRPr lang="en-US" dirty="0"/>
          </a:p>
        </p:txBody>
      </p:sp>
      <p:sp>
        <p:nvSpPr>
          <p:cNvPr id="5" name="Content Placeholder 4"/>
          <p:cNvSpPr>
            <a:spLocks noGrp="1"/>
          </p:cNvSpPr>
          <p:nvPr>
            <p:ph sz="half" idx="1"/>
          </p:nvPr>
        </p:nvSpPr>
        <p:spPr/>
        <p:txBody>
          <a:bodyPr>
            <a:normAutofit fontScale="85000" lnSpcReduction="10000"/>
          </a:bodyPr>
          <a:lstStyle/>
          <a:p>
            <a:r>
              <a:rPr lang="en-US" b="1" dirty="0" smtClean="0"/>
              <a:t>Position describes the location of an object within the predetermined frame of reference</a:t>
            </a:r>
          </a:p>
          <a:p>
            <a:r>
              <a:rPr lang="en-US" dirty="0" smtClean="0"/>
              <a:t>Position is described by a vector, and therefore has two parts</a:t>
            </a:r>
          </a:p>
          <a:p>
            <a:pPr lvl="2"/>
            <a:r>
              <a:rPr lang="en-US" dirty="0" smtClean="0"/>
              <a:t>The distance from the origin of the frame of reference</a:t>
            </a:r>
          </a:p>
          <a:p>
            <a:pPr lvl="2"/>
            <a:r>
              <a:rPr lang="en-US" dirty="0" smtClean="0"/>
              <a:t>The direction from the origin of the frame of reference</a:t>
            </a:r>
          </a:p>
          <a:p>
            <a:pPr lvl="3"/>
            <a:r>
              <a:rPr lang="en-US" dirty="0" smtClean="0"/>
              <a:t>The red bird is 0.2m right of the origin</a:t>
            </a:r>
          </a:p>
        </p:txBody>
      </p:sp>
      <p:grpSp>
        <p:nvGrpSpPr>
          <p:cNvPr id="2" name="Group 7"/>
          <p:cNvGrpSpPr/>
          <p:nvPr/>
        </p:nvGrpSpPr>
        <p:grpSpPr>
          <a:xfrm>
            <a:off x="4949446" y="3065358"/>
            <a:ext cx="3280154" cy="3030642"/>
            <a:chOff x="4915296" y="2852809"/>
            <a:chExt cx="3280154" cy="3030642"/>
          </a:xfrm>
        </p:grpSpPr>
        <p:pic>
          <p:nvPicPr>
            <p:cNvPr id="9" name="Picture 2" descr="C:\Documents and Settings\Corey\Local Settings\Temporary Internet Files\Content.IE5\12VKU4E2\MC900290924[2].wmf"/>
            <p:cNvPicPr>
              <a:picLocks noChangeAspect="1" noChangeArrowheads="1"/>
            </p:cNvPicPr>
            <p:nvPr/>
          </p:nvPicPr>
          <p:blipFill>
            <a:blip r:embed="rId3" cstate="print"/>
            <a:srcRect/>
            <a:stretch>
              <a:fillRect/>
            </a:stretch>
          </p:blipFill>
          <p:spPr bwMode="auto">
            <a:xfrm rot="2572734">
              <a:off x="5115396" y="2852809"/>
              <a:ext cx="3080054" cy="3030642"/>
            </a:xfrm>
            <a:prstGeom prst="rect">
              <a:avLst/>
            </a:prstGeom>
            <a:noFill/>
          </p:spPr>
        </p:pic>
        <p:sp>
          <p:nvSpPr>
            <p:cNvPr id="10" name="TextBox 9"/>
            <p:cNvSpPr txBox="1"/>
            <p:nvPr/>
          </p:nvSpPr>
          <p:spPr>
            <a:xfrm>
              <a:off x="4915296" y="4154269"/>
              <a:ext cx="418704" cy="646331"/>
            </a:xfrm>
            <a:prstGeom prst="rect">
              <a:avLst/>
            </a:prstGeom>
            <a:noFill/>
          </p:spPr>
          <p:txBody>
            <a:bodyPr wrap="none" rtlCol="0">
              <a:spAutoFit/>
            </a:bodyPr>
            <a:lstStyle/>
            <a:p>
              <a:r>
                <a:rPr lang="en-US" sz="3600" b="1" dirty="0" smtClean="0">
                  <a:ln>
                    <a:solidFill>
                      <a:schemeClr val="bg1"/>
                    </a:solidFill>
                  </a:ln>
                </a:rPr>
                <a:t>0</a:t>
              </a:r>
              <a:endParaRPr lang="en-US" sz="3600" b="1" dirty="0">
                <a:ln>
                  <a:solidFill>
                    <a:schemeClr val="bg1"/>
                  </a:solidFill>
                </a:ln>
              </a:endParaRPr>
            </a:p>
          </p:txBody>
        </p:sp>
        <p:sp>
          <p:nvSpPr>
            <p:cNvPr id="11" name="TextBox 10"/>
            <p:cNvSpPr txBox="1"/>
            <p:nvPr/>
          </p:nvSpPr>
          <p:spPr>
            <a:xfrm>
              <a:off x="5829696" y="4154269"/>
              <a:ext cx="418704" cy="646331"/>
            </a:xfrm>
            <a:prstGeom prst="rect">
              <a:avLst/>
            </a:prstGeom>
            <a:noFill/>
          </p:spPr>
          <p:txBody>
            <a:bodyPr wrap="none" rtlCol="0">
              <a:spAutoFit/>
            </a:bodyPr>
            <a:lstStyle/>
            <a:p>
              <a:r>
                <a:rPr lang="en-US" sz="3600" b="1" dirty="0" smtClean="0">
                  <a:ln>
                    <a:solidFill>
                      <a:schemeClr val="bg1"/>
                    </a:solidFill>
                  </a:ln>
                </a:rPr>
                <a:t>1</a:t>
              </a:r>
              <a:endParaRPr lang="en-US" sz="3600" b="1" dirty="0">
                <a:ln>
                  <a:solidFill>
                    <a:schemeClr val="bg1"/>
                  </a:solidFill>
                </a:ln>
              </a:endParaRPr>
            </a:p>
          </p:txBody>
        </p:sp>
        <p:sp>
          <p:nvSpPr>
            <p:cNvPr id="12" name="TextBox 11"/>
            <p:cNvSpPr txBox="1"/>
            <p:nvPr/>
          </p:nvSpPr>
          <p:spPr>
            <a:xfrm>
              <a:off x="6667896" y="4154269"/>
              <a:ext cx="418704" cy="646331"/>
            </a:xfrm>
            <a:prstGeom prst="rect">
              <a:avLst/>
            </a:prstGeom>
            <a:noFill/>
          </p:spPr>
          <p:txBody>
            <a:bodyPr wrap="none" rtlCol="0">
              <a:spAutoFit/>
            </a:bodyPr>
            <a:lstStyle/>
            <a:p>
              <a:r>
                <a:rPr lang="en-US" sz="3600" b="1" dirty="0" smtClean="0">
                  <a:ln>
                    <a:solidFill>
                      <a:schemeClr val="bg1"/>
                    </a:solidFill>
                  </a:ln>
                </a:rPr>
                <a:t>2</a:t>
              </a:r>
              <a:endParaRPr lang="en-US" sz="3600" b="1" dirty="0">
                <a:ln>
                  <a:solidFill>
                    <a:schemeClr val="bg1"/>
                  </a:solidFill>
                </a:ln>
              </a:endParaRPr>
            </a:p>
          </p:txBody>
        </p:sp>
        <p:sp>
          <p:nvSpPr>
            <p:cNvPr id="13" name="TextBox 12"/>
            <p:cNvSpPr txBox="1"/>
            <p:nvPr/>
          </p:nvSpPr>
          <p:spPr>
            <a:xfrm>
              <a:off x="7429896" y="4154269"/>
              <a:ext cx="418704" cy="646331"/>
            </a:xfrm>
            <a:prstGeom prst="rect">
              <a:avLst/>
            </a:prstGeom>
            <a:noFill/>
          </p:spPr>
          <p:txBody>
            <a:bodyPr wrap="none" rtlCol="0">
              <a:spAutoFit/>
            </a:bodyPr>
            <a:lstStyle/>
            <a:p>
              <a:r>
                <a:rPr lang="en-US" sz="3600" b="1" dirty="0" smtClean="0">
                  <a:ln>
                    <a:solidFill>
                      <a:schemeClr val="bg1"/>
                    </a:solidFill>
                  </a:ln>
                </a:rPr>
                <a:t>3</a:t>
              </a:r>
              <a:endParaRPr lang="en-US" sz="3600" b="1" dirty="0">
                <a:ln>
                  <a:solidFill>
                    <a:schemeClr val="bg1"/>
                  </a:solidFill>
                </a:ln>
              </a:endParaRPr>
            </a:p>
          </p:txBody>
        </p:sp>
      </p:grpSp>
      <p:sp>
        <p:nvSpPr>
          <p:cNvPr id="17" name="Right Arrow 16"/>
          <p:cNvSpPr/>
          <p:nvPr/>
        </p:nvSpPr>
        <p:spPr>
          <a:xfrm>
            <a:off x="5029200" y="4114800"/>
            <a:ext cx="228600" cy="152400"/>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4953000" y="4114800"/>
            <a:ext cx="152400" cy="152400"/>
          </a:xfrm>
          <a:prstGeom prst="plus">
            <a:avLst>
              <a:gd name="adj" fmla="val 37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62600" y="5181600"/>
            <a:ext cx="2438400" cy="646331"/>
          </a:xfrm>
          <a:prstGeom prst="rect">
            <a:avLst/>
          </a:prstGeom>
          <a:noFill/>
        </p:spPr>
        <p:txBody>
          <a:bodyPr wrap="square" rtlCol="0">
            <a:spAutoFit/>
          </a:bodyPr>
          <a:lstStyle/>
          <a:p>
            <a:r>
              <a:rPr lang="en-US" dirty="0" smtClean="0"/>
              <a:t>Position is in equations as the symbol ‘x’</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0.bmp"/>
          <p:cNvPicPr>
            <a:picLocks noGrp="1" noChangeAspect="1"/>
          </p:cNvPicPr>
          <p:nvPr>
            <p:ph sz="half" idx="2"/>
          </p:nvPr>
        </p:nvPicPr>
        <p:blipFill>
          <a:blip r:embed="rId3" cstate="print"/>
          <a:stretch>
            <a:fillRect/>
          </a:stretch>
        </p:blipFill>
        <p:spPr>
          <a:xfrm>
            <a:off x="4648200" y="1605696"/>
            <a:ext cx="4038600" cy="3028950"/>
          </a:xfrm>
          <a:prstGeom prst="rect">
            <a:avLst/>
          </a:prstGeom>
        </p:spPr>
      </p:pic>
      <p:sp>
        <p:nvSpPr>
          <p:cNvPr id="4" name="Title 3"/>
          <p:cNvSpPr>
            <a:spLocks noGrp="1"/>
          </p:cNvSpPr>
          <p:nvPr>
            <p:ph type="title"/>
          </p:nvPr>
        </p:nvSpPr>
        <p:spPr/>
        <p:txBody>
          <a:bodyPr/>
          <a:lstStyle/>
          <a:p>
            <a:r>
              <a:rPr lang="en-US" dirty="0" smtClean="0"/>
              <a:t>Displacement</a:t>
            </a:r>
            <a:endParaRPr lang="en-US" dirty="0"/>
          </a:p>
        </p:txBody>
      </p:sp>
      <p:sp>
        <p:nvSpPr>
          <p:cNvPr id="5" name="Content Placeholder 4"/>
          <p:cNvSpPr>
            <a:spLocks noGrp="1"/>
          </p:cNvSpPr>
          <p:nvPr>
            <p:ph sz="half" idx="1"/>
          </p:nvPr>
        </p:nvSpPr>
        <p:spPr/>
        <p:txBody>
          <a:bodyPr>
            <a:normAutofit fontScale="85000" lnSpcReduction="20000"/>
          </a:bodyPr>
          <a:lstStyle/>
          <a:p>
            <a:r>
              <a:rPr lang="en-US" b="1" dirty="0" smtClean="0"/>
              <a:t>Displacement describes how far and in what direction an object has moved</a:t>
            </a:r>
          </a:p>
          <a:p>
            <a:r>
              <a:rPr lang="en-US" dirty="0" smtClean="0"/>
              <a:t>Displacement is described by a vector, and therefore has two parts</a:t>
            </a:r>
          </a:p>
          <a:p>
            <a:pPr lvl="2"/>
            <a:r>
              <a:rPr lang="en-US" dirty="0" smtClean="0"/>
              <a:t>The distance between the initial and final locations</a:t>
            </a:r>
          </a:p>
          <a:p>
            <a:pPr lvl="2"/>
            <a:r>
              <a:rPr lang="en-US" dirty="0" smtClean="0"/>
              <a:t>Net direction of the motion needed to move from the initial to final positions</a:t>
            </a:r>
          </a:p>
          <a:p>
            <a:pPr lvl="3"/>
            <a:r>
              <a:rPr lang="en-US" dirty="0" smtClean="0"/>
              <a:t>The red bird moved 2.0m to the right</a:t>
            </a:r>
          </a:p>
          <a:p>
            <a:r>
              <a:rPr lang="en-US" dirty="0" smtClean="0"/>
              <a:t>Direction can be shown with a simple + or - sign</a:t>
            </a:r>
          </a:p>
        </p:txBody>
      </p:sp>
      <p:grpSp>
        <p:nvGrpSpPr>
          <p:cNvPr id="2" name="Group 7"/>
          <p:cNvGrpSpPr/>
          <p:nvPr/>
        </p:nvGrpSpPr>
        <p:grpSpPr>
          <a:xfrm>
            <a:off x="4949446" y="3065358"/>
            <a:ext cx="3280154" cy="3030642"/>
            <a:chOff x="4915296" y="2852809"/>
            <a:chExt cx="3280154" cy="3030642"/>
          </a:xfrm>
        </p:grpSpPr>
        <p:pic>
          <p:nvPicPr>
            <p:cNvPr id="9" name="Picture 2" descr="C:\Documents and Settings\Corey\Local Settings\Temporary Internet Files\Content.IE5\12VKU4E2\MC900290924[2].wmf"/>
            <p:cNvPicPr>
              <a:picLocks noChangeAspect="1" noChangeArrowheads="1"/>
            </p:cNvPicPr>
            <p:nvPr/>
          </p:nvPicPr>
          <p:blipFill>
            <a:blip r:embed="rId4" cstate="print"/>
            <a:srcRect/>
            <a:stretch>
              <a:fillRect/>
            </a:stretch>
          </p:blipFill>
          <p:spPr bwMode="auto">
            <a:xfrm rot="2572734">
              <a:off x="5115396" y="2852809"/>
              <a:ext cx="3080054" cy="3030642"/>
            </a:xfrm>
            <a:prstGeom prst="rect">
              <a:avLst/>
            </a:prstGeom>
            <a:noFill/>
          </p:spPr>
        </p:pic>
        <p:sp>
          <p:nvSpPr>
            <p:cNvPr id="10" name="TextBox 9"/>
            <p:cNvSpPr txBox="1"/>
            <p:nvPr/>
          </p:nvSpPr>
          <p:spPr>
            <a:xfrm>
              <a:off x="4915296" y="4154269"/>
              <a:ext cx="418704" cy="646331"/>
            </a:xfrm>
            <a:prstGeom prst="rect">
              <a:avLst/>
            </a:prstGeom>
            <a:noFill/>
          </p:spPr>
          <p:txBody>
            <a:bodyPr wrap="none" rtlCol="0">
              <a:spAutoFit/>
            </a:bodyPr>
            <a:lstStyle/>
            <a:p>
              <a:r>
                <a:rPr lang="en-US" sz="3600" b="1" dirty="0" smtClean="0">
                  <a:ln>
                    <a:solidFill>
                      <a:schemeClr val="bg1"/>
                    </a:solidFill>
                  </a:ln>
                </a:rPr>
                <a:t>0</a:t>
              </a:r>
              <a:endParaRPr lang="en-US" sz="3600" b="1" dirty="0">
                <a:ln>
                  <a:solidFill>
                    <a:schemeClr val="bg1"/>
                  </a:solidFill>
                </a:ln>
              </a:endParaRPr>
            </a:p>
          </p:txBody>
        </p:sp>
        <p:sp>
          <p:nvSpPr>
            <p:cNvPr id="11" name="TextBox 10"/>
            <p:cNvSpPr txBox="1"/>
            <p:nvPr/>
          </p:nvSpPr>
          <p:spPr>
            <a:xfrm>
              <a:off x="5829696" y="4154269"/>
              <a:ext cx="418704" cy="646331"/>
            </a:xfrm>
            <a:prstGeom prst="rect">
              <a:avLst/>
            </a:prstGeom>
            <a:noFill/>
          </p:spPr>
          <p:txBody>
            <a:bodyPr wrap="none" rtlCol="0">
              <a:spAutoFit/>
            </a:bodyPr>
            <a:lstStyle/>
            <a:p>
              <a:r>
                <a:rPr lang="en-US" sz="3600" b="1" dirty="0" smtClean="0">
                  <a:ln>
                    <a:solidFill>
                      <a:schemeClr val="bg1"/>
                    </a:solidFill>
                  </a:ln>
                </a:rPr>
                <a:t>1</a:t>
              </a:r>
              <a:endParaRPr lang="en-US" sz="3600" b="1" dirty="0">
                <a:ln>
                  <a:solidFill>
                    <a:schemeClr val="bg1"/>
                  </a:solidFill>
                </a:ln>
              </a:endParaRPr>
            </a:p>
          </p:txBody>
        </p:sp>
        <p:sp>
          <p:nvSpPr>
            <p:cNvPr id="12" name="TextBox 11"/>
            <p:cNvSpPr txBox="1"/>
            <p:nvPr/>
          </p:nvSpPr>
          <p:spPr>
            <a:xfrm>
              <a:off x="6667896" y="4154269"/>
              <a:ext cx="418704" cy="646331"/>
            </a:xfrm>
            <a:prstGeom prst="rect">
              <a:avLst/>
            </a:prstGeom>
            <a:noFill/>
          </p:spPr>
          <p:txBody>
            <a:bodyPr wrap="none" rtlCol="0">
              <a:spAutoFit/>
            </a:bodyPr>
            <a:lstStyle/>
            <a:p>
              <a:r>
                <a:rPr lang="en-US" sz="3600" b="1" dirty="0" smtClean="0">
                  <a:ln>
                    <a:solidFill>
                      <a:schemeClr val="bg1"/>
                    </a:solidFill>
                  </a:ln>
                </a:rPr>
                <a:t>2</a:t>
              </a:r>
              <a:endParaRPr lang="en-US" sz="3600" b="1" dirty="0">
                <a:ln>
                  <a:solidFill>
                    <a:schemeClr val="bg1"/>
                  </a:solidFill>
                </a:ln>
              </a:endParaRPr>
            </a:p>
          </p:txBody>
        </p:sp>
        <p:sp>
          <p:nvSpPr>
            <p:cNvPr id="13" name="TextBox 12"/>
            <p:cNvSpPr txBox="1"/>
            <p:nvPr/>
          </p:nvSpPr>
          <p:spPr>
            <a:xfrm>
              <a:off x="7429896" y="4154269"/>
              <a:ext cx="418704" cy="646331"/>
            </a:xfrm>
            <a:prstGeom prst="rect">
              <a:avLst/>
            </a:prstGeom>
            <a:noFill/>
          </p:spPr>
          <p:txBody>
            <a:bodyPr wrap="none" rtlCol="0">
              <a:spAutoFit/>
            </a:bodyPr>
            <a:lstStyle/>
            <a:p>
              <a:r>
                <a:rPr lang="en-US" sz="3600" b="1" dirty="0" smtClean="0">
                  <a:ln>
                    <a:solidFill>
                      <a:schemeClr val="bg1"/>
                    </a:solidFill>
                  </a:ln>
                </a:rPr>
                <a:t>3</a:t>
              </a:r>
              <a:endParaRPr lang="en-US" sz="3600" b="1" dirty="0">
                <a:ln>
                  <a:solidFill>
                    <a:schemeClr val="bg1"/>
                  </a:solidFill>
                </a:ln>
              </a:endParaRPr>
            </a:p>
          </p:txBody>
        </p:sp>
      </p:grpSp>
      <p:sp>
        <p:nvSpPr>
          <p:cNvPr id="17" name="Right Arrow 16"/>
          <p:cNvSpPr/>
          <p:nvPr/>
        </p:nvSpPr>
        <p:spPr>
          <a:xfrm>
            <a:off x="5257800" y="4114800"/>
            <a:ext cx="1600200" cy="152400"/>
          </a:xfrm>
          <a:prstGeom prst="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4953000" y="4114800"/>
            <a:ext cx="152400" cy="152400"/>
          </a:xfrm>
          <a:prstGeom prst="plus">
            <a:avLst>
              <a:gd name="adj" fmla="val 37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81600" y="5029200"/>
            <a:ext cx="3048000" cy="646331"/>
          </a:xfrm>
          <a:prstGeom prst="rect">
            <a:avLst/>
          </a:prstGeom>
          <a:noFill/>
        </p:spPr>
        <p:txBody>
          <a:bodyPr wrap="square" rtlCol="0">
            <a:spAutoFit/>
          </a:bodyPr>
          <a:lstStyle/>
          <a:p>
            <a:r>
              <a:rPr lang="en-US" dirty="0" smtClean="0"/>
              <a:t>Displacement is in equations as the symbol ‘</a:t>
            </a:r>
            <a:r>
              <a:rPr lang="el-GR" dirty="0" smtClean="0"/>
              <a:t>Δ</a:t>
            </a:r>
            <a:r>
              <a:rPr lang="en-US" dirty="0" smtClean="0"/>
              <a:t>x’</a:t>
            </a:r>
            <a:endParaRPr lang="en-US" dirty="0"/>
          </a:p>
        </p:txBody>
      </p:sp>
      <p:graphicFrame>
        <p:nvGraphicFramePr>
          <p:cNvPr id="18" name="Object 17"/>
          <p:cNvGraphicFramePr>
            <a:graphicFrameLocks noChangeAspect="1"/>
          </p:cNvGraphicFramePr>
          <p:nvPr/>
        </p:nvGraphicFramePr>
        <p:xfrm>
          <a:off x="5486400" y="5638800"/>
          <a:ext cx="2306053" cy="730250"/>
        </p:xfrm>
        <a:graphic>
          <a:graphicData uri="http://schemas.openxmlformats.org/presentationml/2006/ole">
            <p:oleObj spid="_x0000_s1026" name="Equation" r:id="rId5" imgW="761760" imgH="2412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and Negative Displacement</a:t>
            </a:r>
            <a:endParaRPr lang="en-US" dirty="0"/>
          </a:p>
        </p:txBody>
      </p:sp>
      <p:sp>
        <p:nvSpPr>
          <p:cNvPr id="5" name="Content Placeholder 4"/>
          <p:cNvSpPr>
            <a:spLocks noGrp="1"/>
          </p:cNvSpPr>
          <p:nvPr>
            <p:ph idx="1"/>
          </p:nvPr>
        </p:nvSpPr>
        <p:spPr>
          <a:xfrm>
            <a:off x="457200" y="1600200"/>
            <a:ext cx="8229600" cy="3276599"/>
          </a:xfrm>
        </p:spPr>
        <p:txBody>
          <a:bodyPr>
            <a:normAutofit fontScale="77500" lnSpcReduction="20000"/>
          </a:bodyPr>
          <a:lstStyle/>
          <a:p>
            <a:r>
              <a:rPr lang="en-US" dirty="0" smtClean="0"/>
              <a:t>Usually reference frames are set-up so that the right is positive and the left is negative</a:t>
            </a:r>
          </a:p>
          <a:p>
            <a:pPr lvl="1"/>
            <a:r>
              <a:rPr lang="en-US" dirty="0" smtClean="0"/>
              <a:t>This means that moving to the right is positive, to the left is negative</a:t>
            </a:r>
          </a:p>
          <a:p>
            <a:pPr lvl="2"/>
            <a:r>
              <a:rPr lang="en-US" dirty="0" smtClean="0"/>
              <a:t>Consider this when moving across zero, within location values below zero and within values above zero</a:t>
            </a:r>
          </a:p>
          <a:p>
            <a:r>
              <a:rPr lang="en-US" dirty="0" smtClean="0"/>
              <a:t>Sometimes atypical reference frames can throw a wrench in the regularity of things, and more attention is needed</a:t>
            </a:r>
          </a:p>
          <a:p>
            <a:pPr lvl="1"/>
            <a:r>
              <a:rPr lang="en-US" dirty="0" smtClean="0"/>
              <a:t>Be wary of the backwards frames and vertical frames</a:t>
            </a:r>
          </a:p>
        </p:txBody>
      </p:sp>
      <p:pic>
        <p:nvPicPr>
          <p:cNvPr id="6" name="Picture 5" descr="untitled.bmp"/>
          <p:cNvPicPr>
            <a:picLocks noChangeAspect="1"/>
          </p:cNvPicPr>
          <p:nvPr/>
        </p:nvPicPr>
        <p:blipFill>
          <a:blip r:embed="rId2" cstate="print"/>
          <a:stretch>
            <a:fillRect/>
          </a:stretch>
        </p:blipFill>
        <p:spPr>
          <a:xfrm>
            <a:off x="2362200" y="4486275"/>
            <a:ext cx="4495800" cy="23717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6858000" y="23622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t>
            </a:r>
            <a:endParaRPr lang="en-US" b="1" dirty="0"/>
          </a:p>
        </p:txBody>
      </p:sp>
      <p:sp>
        <p:nvSpPr>
          <p:cNvPr id="4" name="Title 3"/>
          <p:cNvSpPr>
            <a:spLocks noGrp="1"/>
          </p:cNvSpPr>
          <p:nvPr>
            <p:ph type="title"/>
          </p:nvPr>
        </p:nvSpPr>
        <p:spPr/>
        <p:txBody>
          <a:bodyPr/>
          <a:lstStyle/>
          <a:p>
            <a:r>
              <a:rPr lang="en-US" dirty="0" smtClean="0"/>
              <a:t>The Two ‘D’ Words</a:t>
            </a:r>
            <a:endParaRPr lang="en-US" dirty="0"/>
          </a:p>
        </p:txBody>
      </p:sp>
      <p:sp>
        <p:nvSpPr>
          <p:cNvPr id="5" name="Text Placeholder 4"/>
          <p:cNvSpPr>
            <a:spLocks noGrp="1"/>
          </p:cNvSpPr>
          <p:nvPr>
            <p:ph type="body" idx="1"/>
          </p:nvPr>
        </p:nvSpPr>
        <p:spPr>
          <a:xfrm>
            <a:off x="457200" y="3429000"/>
            <a:ext cx="4040188" cy="639762"/>
          </a:xfrm>
        </p:spPr>
        <p:txBody>
          <a:bodyPr/>
          <a:lstStyle/>
          <a:p>
            <a:r>
              <a:rPr lang="en-US" dirty="0" smtClean="0"/>
              <a:t>Distance</a:t>
            </a:r>
            <a:endParaRPr lang="en-US" dirty="0"/>
          </a:p>
        </p:txBody>
      </p:sp>
      <p:sp>
        <p:nvSpPr>
          <p:cNvPr id="6" name="Content Placeholder 5"/>
          <p:cNvSpPr>
            <a:spLocks noGrp="1"/>
          </p:cNvSpPr>
          <p:nvPr>
            <p:ph sz="half" idx="2"/>
          </p:nvPr>
        </p:nvSpPr>
        <p:spPr>
          <a:xfrm>
            <a:off x="457200" y="4114799"/>
            <a:ext cx="3810000" cy="2011363"/>
          </a:xfrm>
        </p:spPr>
        <p:txBody>
          <a:bodyPr>
            <a:normAutofit fontScale="92500" lnSpcReduction="20000"/>
          </a:bodyPr>
          <a:lstStyle/>
          <a:p>
            <a:r>
              <a:rPr lang="en-US" dirty="0" smtClean="0"/>
              <a:t>The total length traveled by an object</a:t>
            </a:r>
          </a:p>
          <a:p>
            <a:r>
              <a:rPr lang="en-US" dirty="0" smtClean="0"/>
              <a:t>Direction is irrelevant</a:t>
            </a:r>
          </a:p>
          <a:p>
            <a:r>
              <a:rPr lang="en-US" dirty="0" smtClean="0"/>
              <a:t>Sometimes it is the same as the absolute value of displacement</a:t>
            </a:r>
            <a:endParaRPr lang="en-US" dirty="0"/>
          </a:p>
        </p:txBody>
      </p:sp>
      <p:sp>
        <p:nvSpPr>
          <p:cNvPr id="7" name="Text Placeholder 6"/>
          <p:cNvSpPr>
            <a:spLocks noGrp="1"/>
          </p:cNvSpPr>
          <p:nvPr>
            <p:ph type="body" sz="quarter" idx="3"/>
          </p:nvPr>
        </p:nvSpPr>
        <p:spPr>
          <a:xfrm>
            <a:off x="4645025" y="3429000"/>
            <a:ext cx="4041775" cy="639762"/>
          </a:xfrm>
        </p:spPr>
        <p:txBody>
          <a:bodyPr/>
          <a:lstStyle/>
          <a:p>
            <a:r>
              <a:rPr lang="en-US" dirty="0" smtClean="0"/>
              <a:t>Displacement</a:t>
            </a:r>
            <a:endParaRPr lang="en-US" dirty="0"/>
          </a:p>
        </p:txBody>
      </p:sp>
      <p:sp>
        <p:nvSpPr>
          <p:cNvPr id="8" name="Content Placeholder 7"/>
          <p:cNvSpPr>
            <a:spLocks noGrp="1"/>
          </p:cNvSpPr>
          <p:nvPr>
            <p:ph sz="quarter" idx="4"/>
          </p:nvPr>
        </p:nvSpPr>
        <p:spPr>
          <a:xfrm>
            <a:off x="4645025" y="4114799"/>
            <a:ext cx="4041775" cy="2011363"/>
          </a:xfrm>
        </p:spPr>
        <p:txBody>
          <a:bodyPr/>
          <a:lstStyle/>
          <a:p>
            <a:r>
              <a:rPr lang="en-US" dirty="0" smtClean="0"/>
              <a:t>The distance from where an object starts moving, to where it stops </a:t>
            </a:r>
          </a:p>
          <a:p>
            <a:r>
              <a:rPr lang="en-US" dirty="0" smtClean="0"/>
              <a:t>The direction of the motion</a:t>
            </a:r>
            <a:endParaRPr lang="en-US" dirty="0"/>
          </a:p>
        </p:txBody>
      </p:sp>
      <p:sp>
        <p:nvSpPr>
          <p:cNvPr id="10" name="Freeform 9"/>
          <p:cNvSpPr/>
          <p:nvPr/>
        </p:nvSpPr>
        <p:spPr>
          <a:xfrm>
            <a:off x="1524572" y="1514475"/>
            <a:ext cx="5331396" cy="1706664"/>
          </a:xfrm>
          <a:custGeom>
            <a:avLst/>
            <a:gdLst>
              <a:gd name="connsiteX0" fmla="*/ 389953 w 5331396"/>
              <a:gd name="connsiteY0" fmla="*/ 1076325 h 1706664"/>
              <a:gd name="connsiteX1" fmla="*/ 389953 w 5331396"/>
              <a:gd name="connsiteY1" fmla="*/ 1076325 h 1706664"/>
              <a:gd name="connsiteX2" fmla="*/ 485203 w 5331396"/>
              <a:gd name="connsiteY2" fmla="*/ 1028700 h 1706664"/>
              <a:gd name="connsiteX3" fmla="*/ 513778 w 5331396"/>
              <a:gd name="connsiteY3" fmla="*/ 1019175 h 1706664"/>
              <a:gd name="connsiteX4" fmla="*/ 551878 w 5331396"/>
              <a:gd name="connsiteY4" fmla="*/ 990600 h 1706664"/>
              <a:gd name="connsiteX5" fmla="*/ 599503 w 5331396"/>
              <a:gd name="connsiteY5" fmla="*/ 962025 h 1706664"/>
              <a:gd name="connsiteX6" fmla="*/ 713803 w 5331396"/>
              <a:gd name="connsiteY6" fmla="*/ 847725 h 1706664"/>
              <a:gd name="connsiteX7" fmla="*/ 761428 w 5331396"/>
              <a:gd name="connsiteY7" fmla="*/ 790575 h 1706664"/>
              <a:gd name="connsiteX8" fmla="*/ 799528 w 5331396"/>
              <a:gd name="connsiteY8" fmla="*/ 714375 h 1706664"/>
              <a:gd name="connsiteX9" fmla="*/ 866203 w 5331396"/>
              <a:gd name="connsiteY9" fmla="*/ 628650 h 1706664"/>
              <a:gd name="connsiteX10" fmla="*/ 913828 w 5331396"/>
              <a:gd name="connsiteY10" fmla="*/ 561975 h 1706664"/>
              <a:gd name="connsiteX11" fmla="*/ 980503 w 5331396"/>
              <a:gd name="connsiteY11" fmla="*/ 485775 h 1706664"/>
              <a:gd name="connsiteX12" fmla="*/ 1056703 w 5331396"/>
              <a:gd name="connsiteY12" fmla="*/ 447675 h 1706664"/>
              <a:gd name="connsiteX13" fmla="*/ 1113853 w 5331396"/>
              <a:gd name="connsiteY13" fmla="*/ 428625 h 1706664"/>
              <a:gd name="connsiteX14" fmla="*/ 1285303 w 5331396"/>
              <a:gd name="connsiteY14" fmla="*/ 447675 h 1706664"/>
              <a:gd name="connsiteX15" fmla="*/ 1380553 w 5331396"/>
              <a:gd name="connsiteY15" fmla="*/ 542925 h 1706664"/>
              <a:gd name="connsiteX16" fmla="*/ 1409128 w 5331396"/>
              <a:gd name="connsiteY16" fmla="*/ 571500 h 1706664"/>
              <a:gd name="connsiteX17" fmla="*/ 1475803 w 5331396"/>
              <a:gd name="connsiteY17" fmla="*/ 600075 h 1706664"/>
              <a:gd name="connsiteX18" fmla="*/ 1656778 w 5331396"/>
              <a:gd name="connsiteY18" fmla="*/ 571500 h 1706664"/>
              <a:gd name="connsiteX19" fmla="*/ 1704403 w 5331396"/>
              <a:gd name="connsiteY19" fmla="*/ 542925 h 1706664"/>
              <a:gd name="connsiteX20" fmla="*/ 1799653 w 5331396"/>
              <a:gd name="connsiteY20" fmla="*/ 495300 h 1706664"/>
              <a:gd name="connsiteX21" fmla="*/ 1894903 w 5331396"/>
              <a:gd name="connsiteY21" fmla="*/ 457200 h 1706664"/>
              <a:gd name="connsiteX22" fmla="*/ 1923478 w 5331396"/>
              <a:gd name="connsiteY22" fmla="*/ 438150 h 1706664"/>
              <a:gd name="connsiteX23" fmla="*/ 2056828 w 5331396"/>
              <a:gd name="connsiteY23" fmla="*/ 361950 h 1706664"/>
              <a:gd name="connsiteX24" fmla="*/ 2113978 w 5331396"/>
              <a:gd name="connsiteY24" fmla="*/ 323850 h 1706664"/>
              <a:gd name="connsiteX25" fmla="*/ 2152078 w 5331396"/>
              <a:gd name="connsiteY25" fmla="*/ 295275 h 1706664"/>
              <a:gd name="connsiteX26" fmla="*/ 2199703 w 5331396"/>
              <a:gd name="connsiteY26" fmla="*/ 276225 h 1706664"/>
              <a:gd name="connsiteX27" fmla="*/ 2294953 w 5331396"/>
              <a:gd name="connsiteY27" fmla="*/ 238125 h 1706664"/>
              <a:gd name="connsiteX28" fmla="*/ 2371153 w 5331396"/>
              <a:gd name="connsiteY28" fmla="*/ 219075 h 1706664"/>
              <a:gd name="connsiteX29" fmla="*/ 2418778 w 5331396"/>
              <a:gd name="connsiteY29" fmla="*/ 200025 h 1706664"/>
              <a:gd name="connsiteX30" fmla="*/ 2494978 w 5331396"/>
              <a:gd name="connsiteY30" fmla="*/ 180975 h 1706664"/>
              <a:gd name="connsiteX31" fmla="*/ 2533078 w 5331396"/>
              <a:gd name="connsiteY31" fmla="*/ 161925 h 1706664"/>
              <a:gd name="connsiteX32" fmla="*/ 2599753 w 5331396"/>
              <a:gd name="connsiteY32" fmla="*/ 142875 h 1706664"/>
              <a:gd name="connsiteX33" fmla="*/ 2656903 w 5331396"/>
              <a:gd name="connsiteY33" fmla="*/ 114300 h 1706664"/>
              <a:gd name="connsiteX34" fmla="*/ 2771203 w 5331396"/>
              <a:gd name="connsiteY34" fmla="*/ 76200 h 1706664"/>
              <a:gd name="connsiteX35" fmla="*/ 2856928 w 5331396"/>
              <a:gd name="connsiteY35" fmla="*/ 57150 h 1706664"/>
              <a:gd name="connsiteX36" fmla="*/ 2914078 w 5331396"/>
              <a:gd name="connsiteY36" fmla="*/ 38100 h 1706664"/>
              <a:gd name="connsiteX37" fmla="*/ 2999803 w 5331396"/>
              <a:gd name="connsiteY37" fmla="*/ 9525 h 1706664"/>
              <a:gd name="connsiteX38" fmla="*/ 3371278 w 5331396"/>
              <a:gd name="connsiteY38" fmla="*/ 0 h 1706664"/>
              <a:gd name="connsiteX39" fmla="*/ 3904678 w 5331396"/>
              <a:gd name="connsiteY39" fmla="*/ 9525 h 1706664"/>
              <a:gd name="connsiteX40" fmla="*/ 4038028 w 5331396"/>
              <a:gd name="connsiteY40" fmla="*/ 47625 h 1706664"/>
              <a:gd name="connsiteX41" fmla="*/ 4133278 w 5331396"/>
              <a:gd name="connsiteY41" fmla="*/ 104775 h 1706664"/>
              <a:gd name="connsiteX42" fmla="*/ 4171378 w 5331396"/>
              <a:gd name="connsiteY42" fmla="*/ 171450 h 1706664"/>
              <a:gd name="connsiteX43" fmla="*/ 4180903 w 5331396"/>
              <a:gd name="connsiteY43" fmla="*/ 200025 h 1706664"/>
              <a:gd name="connsiteX44" fmla="*/ 4247578 w 5331396"/>
              <a:gd name="connsiteY44" fmla="*/ 285750 h 1706664"/>
              <a:gd name="connsiteX45" fmla="*/ 4304728 w 5331396"/>
              <a:gd name="connsiteY45" fmla="*/ 304800 h 1706664"/>
              <a:gd name="connsiteX46" fmla="*/ 4380928 w 5331396"/>
              <a:gd name="connsiteY46" fmla="*/ 333375 h 1706664"/>
              <a:gd name="connsiteX47" fmla="*/ 4495228 w 5331396"/>
              <a:gd name="connsiteY47" fmla="*/ 371475 h 1706664"/>
              <a:gd name="connsiteX48" fmla="*/ 4657153 w 5331396"/>
              <a:gd name="connsiteY48" fmla="*/ 390525 h 1706664"/>
              <a:gd name="connsiteX49" fmla="*/ 4695253 w 5331396"/>
              <a:gd name="connsiteY49" fmla="*/ 400050 h 1706664"/>
              <a:gd name="connsiteX50" fmla="*/ 4742878 w 5331396"/>
              <a:gd name="connsiteY50" fmla="*/ 409575 h 1706664"/>
              <a:gd name="connsiteX51" fmla="*/ 4800028 w 5331396"/>
              <a:gd name="connsiteY51" fmla="*/ 419100 h 1706664"/>
              <a:gd name="connsiteX52" fmla="*/ 4857178 w 5331396"/>
              <a:gd name="connsiteY52" fmla="*/ 438150 h 1706664"/>
              <a:gd name="connsiteX53" fmla="*/ 4895278 w 5331396"/>
              <a:gd name="connsiteY53" fmla="*/ 447675 h 1706664"/>
              <a:gd name="connsiteX54" fmla="*/ 5028628 w 5331396"/>
              <a:gd name="connsiteY54" fmla="*/ 485775 h 1706664"/>
              <a:gd name="connsiteX55" fmla="*/ 5066728 w 5331396"/>
              <a:gd name="connsiteY55" fmla="*/ 504825 h 1706664"/>
              <a:gd name="connsiteX56" fmla="*/ 5133403 w 5331396"/>
              <a:gd name="connsiteY56" fmla="*/ 533400 h 1706664"/>
              <a:gd name="connsiteX57" fmla="*/ 5181028 w 5331396"/>
              <a:gd name="connsiteY57" fmla="*/ 571500 h 1706664"/>
              <a:gd name="connsiteX58" fmla="*/ 5247703 w 5331396"/>
              <a:gd name="connsiteY58" fmla="*/ 695325 h 1706664"/>
              <a:gd name="connsiteX59" fmla="*/ 5276278 w 5331396"/>
              <a:gd name="connsiteY59" fmla="*/ 733425 h 1706664"/>
              <a:gd name="connsiteX60" fmla="*/ 5295328 w 5331396"/>
              <a:gd name="connsiteY60" fmla="*/ 771525 h 1706664"/>
              <a:gd name="connsiteX61" fmla="*/ 5314378 w 5331396"/>
              <a:gd name="connsiteY61" fmla="*/ 800100 h 1706664"/>
              <a:gd name="connsiteX62" fmla="*/ 5314378 w 5331396"/>
              <a:gd name="connsiteY62" fmla="*/ 952500 h 1706664"/>
              <a:gd name="connsiteX63" fmla="*/ 5276278 w 5331396"/>
              <a:gd name="connsiteY63" fmla="*/ 1028700 h 1706664"/>
              <a:gd name="connsiteX64" fmla="*/ 5266753 w 5331396"/>
              <a:gd name="connsiteY64" fmla="*/ 1057275 h 1706664"/>
              <a:gd name="connsiteX65" fmla="*/ 5200078 w 5331396"/>
              <a:gd name="connsiteY65" fmla="*/ 1152525 h 1706664"/>
              <a:gd name="connsiteX66" fmla="*/ 5181028 w 5331396"/>
              <a:gd name="connsiteY66" fmla="*/ 1181100 h 1706664"/>
              <a:gd name="connsiteX67" fmla="*/ 5152453 w 5331396"/>
              <a:gd name="connsiteY67" fmla="*/ 1219200 h 1706664"/>
              <a:gd name="connsiteX68" fmla="*/ 5133403 w 5331396"/>
              <a:gd name="connsiteY68" fmla="*/ 1247775 h 1706664"/>
              <a:gd name="connsiteX69" fmla="*/ 5038153 w 5331396"/>
              <a:gd name="connsiteY69" fmla="*/ 1333500 h 1706664"/>
              <a:gd name="connsiteX70" fmla="*/ 4971478 w 5331396"/>
              <a:gd name="connsiteY70" fmla="*/ 1362075 h 1706664"/>
              <a:gd name="connsiteX71" fmla="*/ 4923853 w 5331396"/>
              <a:gd name="connsiteY71" fmla="*/ 1371600 h 1706664"/>
              <a:gd name="connsiteX72" fmla="*/ 4866703 w 5331396"/>
              <a:gd name="connsiteY72" fmla="*/ 1390650 h 1706664"/>
              <a:gd name="connsiteX73" fmla="*/ 4780978 w 5331396"/>
              <a:gd name="connsiteY73" fmla="*/ 1409700 h 1706664"/>
              <a:gd name="connsiteX74" fmla="*/ 4428553 w 5331396"/>
              <a:gd name="connsiteY74" fmla="*/ 1400175 h 1706664"/>
              <a:gd name="connsiteX75" fmla="*/ 4342828 w 5331396"/>
              <a:gd name="connsiteY75" fmla="*/ 1371600 h 1706664"/>
              <a:gd name="connsiteX76" fmla="*/ 4295203 w 5331396"/>
              <a:gd name="connsiteY76" fmla="*/ 1362075 h 1706664"/>
              <a:gd name="connsiteX77" fmla="*/ 4257103 w 5331396"/>
              <a:gd name="connsiteY77" fmla="*/ 1343025 h 1706664"/>
              <a:gd name="connsiteX78" fmla="*/ 4199953 w 5331396"/>
              <a:gd name="connsiteY78" fmla="*/ 1323975 h 1706664"/>
              <a:gd name="connsiteX79" fmla="*/ 4123753 w 5331396"/>
              <a:gd name="connsiteY79" fmla="*/ 1285875 h 1706664"/>
              <a:gd name="connsiteX80" fmla="*/ 3999928 w 5331396"/>
              <a:gd name="connsiteY80" fmla="*/ 1219200 h 1706664"/>
              <a:gd name="connsiteX81" fmla="*/ 3971353 w 5331396"/>
              <a:gd name="connsiteY81" fmla="*/ 1209675 h 1706664"/>
              <a:gd name="connsiteX82" fmla="*/ 3942778 w 5331396"/>
              <a:gd name="connsiteY82" fmla="*/ 1190625 h 1706664"/>
              <a:gd name="connsiteX83" fmla="*/ 3904678 w 5331396"/>
              <a:gd name="connsiteY83" fmla="*/ 1181100 h 1706664"/>
              <a:gd name="connsiteX84" fmla="*/ 3838003 w 5331396"/>
              <a:gd name="connsiteY84" fmla="*/ 1162050 h 1706664"/>
              <a:gd name="connsiteX85" fmla="*/ 3666553 w 5331396"/>
              <a:gd name="connsiteY85" fmla="*/ 1171575 h 1706664"/>
              <a:gd name="connsiteX86" fmla="*/ 3571303 w 5331396"/>
              <a:gd name="connsiteY86" fmla="*/ 1209675 h 1706664"/>
              <a:gd name="connsiteX87" fmla="*/ 3495103 w 5331396"/>
              <a:gd name="connsiteY87" fmla="*/ 1238250 h 1706664"/>
              <a:gd name="connsiteX88" fmla="*/ 3428428 w 5331396"/>
              <a:gd name="connsiteY88" fmla="*/ 1276350 h 1706664"/>
              <a:gd name="connsiteX89" fmla="*/ 3390328 w 5331396"/>
              <a:gd name="connsiteY89" fmla="*/ 1304925 h 1706664"/>
              <a:gd name="connsiteX90" fmla="*/ 3333178 w 5331396"/>
              <a:gd name="connsiteY90" fmla="*/ 1371600 h 1706664"/>
              <a:gd name="connsiteX91" fmla="*/ 3304603 w 5331396"/>
              <a:gd name="connsiteY91" fmla="*/ 1400175 h 1706664"/>
              <a:gd name="connsiteX92" fmla="*/ 3266503 w 5331396"/>
              <a:gd name="connsiteY92" fmla="*/ 1447800 h 1706664"/>
              <a:gd name="connsiteX93" fmla="*/ 3228403 w 5331396"/>
              <a:gd name="connsiteY93" fmla="*/ 1466850 h 1706664"/>
              <a:gd name="connsiteX94" fmla="*/ 3199828 w 5331396"/>
              <a:gd name="connsiteY94" fmla="*/ 1485900 h 1706664"/>
              <a:gd name="connsiteX95" fmla="*/ 3123628 w 5331396"/>
              <a:gd name="connsiteY95" fmla="*/ 1504950 h 1706664"/>
              <a:gd name="connsiteX96" fmla="*/ 3037903 w 5331396"/>
              <a:gd name="connsiteY96" fmla="*/ 1533525 h 1706664"/>
              <a:gd name="connsiteX97" fmla="*/ 2980753 w 5331396"/>
              <a:gd name="connsiteY97" fmla="*/ 1552575 h 1706664"/>
              <a:gd name="connsiteX98" fmla="*/ 2933128 w 5331396"/>
              <a:gd name="connsiteY98" fmla="*/ 1562100 h 1706664"/>
              <a:gd name="connsiteX99" fmla="*/ 2875978 w 5331396"/>
              <a:gd name="connsiteY99" fmla="*/ 1581150 h 1706664"/>
              <a:gd name="connsiteX100" fmla="*/ 2799778 w 5331396"/>
              <a:gd name="connsiteY100" fmla="*/ 1600200 h 1706664"/>
              <a:gd name="connsiteX101" fmla="*/ 2685478 w 5331396"/>
              <a:gd name="connsiteY101" fmla="*/ 1638300 h 1706664"/>
              <a:gd name="connsiteX102" fmla="*/ 2580703 w 5331396"/>
              <a:gd name="connsiteY102" fmla="*/ 1657350 h 1706664"/>
              <a:gd name="connsiteX103" fmla="*/ 2494978 w 5331396"/>
              <a:gd name="connsiteY103" fmla="*/ 1685925 h 1706664"/>
              <a:gd name="connsiteX104" fmla="*/ 2437828 w 5331396"/>
              <a:gd name="connsiteY104" fmla="*/ 1704975 h 1706664"/>
              <a:gd name="connsiteX105" fmla="*/ 2094928 w 5331396"/>
              <a:gd name="connsiteY105" fmla="*/ 1685925 h 1706664"/>
              <a:gd name="connsiteX106" fmla="*/ 2075878 w 5331396"/>
              <a:gd name="connsiteY106" fmla="*/ 1638300 h 1706664"/>
              <a:gd name="connsiteX107" fmla="*/ 2056828 w 5331396"/>
              <a:gd name="connsiteY107" fmla="*/ 1562100 h 1706664"/>
              <a:gd name="connsiteX108" fmla="*/ 2037778 w 5331396"/>
              <a:gd name="connsiteY108" fmla="*/ 1409700 h 1706664"/>
              <a:gd name="connsiteX109" fmla="*/ 1980628 w 5331396"/>
              <a:gd name="connsiteY109" fmla="*/ 1343025 h 1706664"/>
              <a:gd name="connsiteX110" fmla="*/ 1904428 w 5331396"/>
              <a:gd name="connsiteY110" fmla="*/ 1323975 h 1706664"/>
              <a:gd name="connsiteX111" fmla="*/ 1847278 w 5331396"/>
              <a:gd name="connsiteY111" fmla="*/ 1304925 h 1706664"/>
              <a:gd name="connsiteX112" fmla="*/ 1704403 w 5331396"/>
              <a:gd name="connsiteY112" fmla="*/ 1285875 h 1706664"/>
              <a:gd name="connsiteX113" fmla="*/ 1647253 w 5331396"/>
              <a:gd name="connsiteY113" fmla="*/ 1266825 h 1706664"/>
              <a:gd name="connsiteX114" fmla="*/ 1542478 w 5331396"/>
              <a:gd name="connsiteY114" fmla="*/ 1257300 h 1706664"/>
              <a:gd name="connsiteX115" fmla="*/ 1485328 w 5331396"/>
              <a:gd name="connsiteY115" fmla="*/ 1247775 h 1706664"/>
              <a:gd name="connsiteX116" fmla="*/ 1247203 w 5331396"/>
              <a:gd name="connsiteY116" fmla="*/ 1257300 h 1706664"/>
              <a:gd name="connsiteX117" fmla="*/ 1123378 w 5331396"/>
              <a:gd name="connsiteY117" fmla="*/ 1362075 h 1706664"/>
              <a:gd name="connsiteX118" fmla="*/ 1028128 w 5331396"/>
              <a:gd name="connsiteY118" fmla="*/ 1428750 h 1706664"/>
              <a:gd name="connsiteX119" fmla="*/ 999553 w 5331396"/>
              <a:gd name="connsiteY119" fmla="*/ 1447800 h 1706664"/>
              <a:gd name="connsiteX120" fmla="*/ 970978 w 5331396"/>
              <a:gd name="connsiteY120" fmla="*/ 1457325 h 1706664"/>
              <a:gd name="connsiteX121" fmla="*/ 913828 w 5331396"/>
              <a:gd name="connsiteY121" fmla="*/ 1485900 h 1706664"/>
              <a:gd name="connsiteX122" fmla="*/ 837628 w 5331396"/>
              <a:gd name="connsiteY122" fmla="*/ 1543050 h 1706664"/>
              <a:gd name="connsiteX123" fmla="*/ 790003 w 5331396"/>
              <a:gd name="connsiteY123" fmla="*/ 1562100 h 1706664"/>
              <a:gd name="connsiteX124" fmla="*/ 761428 w 5331396"/>
              <a:gd name="connsiteY124" fmla="*/ 1581150 h 1706664"/>
              <a:gd name="connsiteX125" fmla="*/ 647128 w 5331396"/>
              <a:gd name="connsiteY125" fmla="*/ 1609725 h 1706664"/>
              <a:gd name="connsiteX126" fmla="*/ 589978 w 5331396"/>
              <a:gd name="connsiteY126" fmla="*/ 1628775 h 1706664"/>
              <a:gd name="connsiteX127" fmla="*/ 294703 w 5331396"/>
              <a:gd name="connsiteY127" fmla="*/ 1619250 h 1706664"/>
              <a:gd name="connsiteX128" fmla="*/ 256603 w 5331396"/>
              <a:gd name="connsiteY128" fmla="*/ 1600200 h 1706664"/>
              <a:gd name="connsiteX129" fmla="*/ 208978 w 5331396"/>
              <a:gd name="connsiteY129" fmla="*/ 1533525 h 1706664"/>
              <a:gd name="connsiteX130" fmla="*/ 189928 w 5331396"/>
              <a:gd name="connsiteY130" fmla="*/ 1504950 h 1706664"/>
              <a:gd name="connsiteX131" fmla="*/ 170878 w 5331396"/>
              <a:gd name="connsiteY131" fmla="*/ 1457325 h 1706664"/>
              <a:gd name="connsiteX132" fmla="*/ 151828 w 5331396"/>
              <a:gd name="connsiteY132" fmla="*/ 1428750 h 1706664"/>
              <a:gd name="connsiteX133" fmla="*/ 113728 w 5331396"/>
              <a:gd name="connsiteY133" fmla="*/ 1343025 h 1706664"/>
              <a:gd name="connsiteX134" fmla="*/ 56578 w 5331396"/>
              <a:gd name="connsiteY134" fmla="*/ 1285875 h 1706664"/>
              <a:gd name="connsiteX135" fmla="*/ 18478 w 5331396"/>
              <a:gd name="connsiteY135" fmla="*/ 1219200 h 1706664"/>
              <a:gd name="connsiteX136" fmla="*/ 18478 w 5331396"/>
              <a:gd name="connsiteY136" fmla="*/ 1057275 h 1706664"/>
              <a:gd name="connsiteX137" fmla="*/ 37528 w 5331396"/>
              <a:gd name="connsiteY137" fmla="*/ 1028700 h 1706664"/>
              <a:gd name="connsiteX138" fmla="*/ 304228 w 5331396"/>
              <a:gd name="connsiteY138" fmla="*/ 1038225 h 1706664"/>
              <a:gd name="connsiteX139" fmla="*/ 342328 w 5331396"/>
              <a:gd name="connsiteY139" fmla="*/ 1057275 h 1706664"/>
              <a:gd name="connsiteX140" fmla="*/ 389953 w 5331396"/>
              <a:gd name="connsiteY140" fmla="*/ 1076325 h 170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331396" h="1706664">
                <a:moveTo>
                  <a:pt x="389953" y="1076325"/>
                </a:moveTo>
                <a:lnTo>
                  <a:pt x="389953" y="1076325"/>
                </a:lnTo>
                <a:cubicBezTo>
                  <a:pt x="421703" y="1060450"/>
                  <a:pt x="452973" y="1043576"/>
                  <a:pt x="485203" y="1028700"/>
                </a:cubicBezTo>
                <a:cubicBezTo>
                  <a:pt x="494319" y="1024493"/>
                  <a:pt x="505061" y="1024156"/>
                  <a:pt x="513778" y="1019175"/>
                </a:cubicBezTo>
                <a:cubicBezTo>
                  <a:pt x="527561" y="1011299"/>
                  <a:pt x="538669" y="999406"/>
                  <a:pt x="551878" y="990600"/>
                </a:cubicBezTo>
                <a:cubicBezTo>
                  <a:pt x="567282" y="980331"/>
                  <a:pt x="585621" y="974274"/>
                  <a:pt x="599503" y="962025"/>
                </a:cubicBezTo>
                <a:cubicBezTo>
                  <a:pt x="639905" y="926376"/>
                  <a:pt x="689706" y="895918"/>
                  <a:pt x="713803" y="847725"/>
                </a:cubicBezTo>
                <a:cubicBezTo>
                  <a:pt x="737973" y="799386"/>
                  <a:pt x="721039" y="817501"/>
                  <a:pt x="761428" y="790575"/>
                </a:cubicBezTo>
                <a:cubicBezTo>
                  <a:pt x="805563" y="724372"/>
                  <a:pt x="752925" y="807581"/>
                  <a:pt x="799528" y="714375"/>
                </a:cubicBezTo>
                <a:cubicBezTo>
                  <a:pt x="831432" y="650567"/>
                  <a:pt x="820747" y="680599"/>
                  <a:pt x="866203" y="628650"/>
                </a:cubicBezTo>
                <a:cubicBezTo>
                  <a:pt x="900003" y="590021"/>
                  <a:pt x="887157" y="597536"/>
                  <a:pt x="913828" y="561975"/>
                </a:cubicBezTo>
                <a:cubicBezTo>
                  <a:pt x="930983" y="539102"/>
                  <a:pt x="957006" y="505356"/>
                  <a:pt x="980503" y="485775"/>
                </a:cubicBezTo>
                <a:cubicBezTo>
                  <a:pt x="1005097" y="465280"/>
                  <a:pt x="1025643" y="458970"/>
                  <a:pt x="1056703" y="447675"/>
                </a:cubicBezTo>
                <a:cubicBezTo>
                  <a:pt x="1075574" y="440813"/>
                  <a:pt x="1094803" y="434975"/>
                  <a:pt x="1113853" y="428625"/>
                </a:cubicBezTo>
                <a:cubicBezTo>
                  <a:pt x="1171003" y="434975"/>
                  <a:pt x="1232451" y="425024"/>
                  <a:pt x="1285303" y="447675"/>
                </a:cubicBezTo>
                <a:cubicBezTo>
                  <a:pt x="1326574" y="465362"/>
                  <a:pt x="1348803" y="511175"/>
                  <a:pt x="1380553" y="542925"/>
                </a:cubicBezTo>
                <a:cubicBezTo>
                  <a:pt x="1390078" y="552450"/>
                  <a:pt x="1397080" y="565476"/>
                  <a:pt x="1409128" y="571500"/>
                </a:cubicBezTo>
                <a:cubicBezTo>
                  <a:pt x="1456208" y="595040"/>
                  <a:pt x="1433758" y="586060"/>
                  <a:pt x="1475803" y="600075"/>
                </a:cubicBezTo>
                <a:cubicBezTo>
                  <a:pt x="1536128" y="590550"/>
                  <a:pt x="1597529" y="586312"/>
                  <a:pt x="1656778" y="571500"/>
                </a:cubicBezTo>
                <a:cubicBezTo>
                  <a:pt x="1674739" y="567010"/>
                  <a:pt x="1688068" y="551637"/>
                  <a:pt x="1704403" y="542925"/>
                </a:cubicBezTo>
                <a:cubicBezTo>
                  <a:pt x="1735724" y="526220"/>
                  <a:pt x="1766694" y="508483"/>
                  <a:pt x="1799653" y="495300"/>
                </a:cubicBezTo>
                <a:cubicBezTo>
                  <a:pt x="1831403" y="482600"/>
                  <a:pt x="1866450" y="476168"/>
                  <a:pt x="1894903" y="457200"/>
                </a:cubicBezTo>
                <a:cubicBezTo>
                  <a:pt x="1904428" y="450850"/>
                  <a:pt x="1913539" y="443830"/>
                  <a:pt x="1923478" y="438150"/>
                </a:cubicBezTo>
                <a:cubicBezTo>
                  <a:pt x="1968116" y="412643"/>
                  <a:pt x="2018714" y="400064"/>
                  <a:pt x="2056828" y="361950"/>
                </a:cubicBezTo>
                <a:cubicBezTo>
                  <a:pt x="2092503" y="326275"/>
                  <a:pt x="2072624" y="337635"/>
                  <a:pt x="2113978" y="323850"/>
                </a:cubicBezTo>
                <a:cubicBezTo>
                  <a:pt x="2126678" y="314325"/>
                  <a:pt x="2138201" y="302985"/>
                  <a:pt x="2152078" y="295275"/>
                </a:cubicBezTo>
                <a:cubicBezTo>
                  <a:pt x="2167024" y="286972"/>
                  <a:pt x="2184079" y="283169"/>
                  <a:pt x="2199703" y="276225"/>
                </a:cubicBezTo>
                <a:cubicBezTo>
                  <a:pt x="2260404" y="249247"/>
                  <a:pt x="2217770" y="260177"/>
                  <a:pt x="2294953" y="238125"/>
                </a:cubicBezTo>
                <a:cubicBezTo>
                  <a:pt x="2320127" y="230932"/>
                  <a:pt x="2346129" y="226775"/>
                  <a:pt x="2371153" y="219075"/>
                </a:cubicBezTo>
                <a:cubicBezTo>
                  <a:pt x="2387495" y="214047"/>
                  <a:pt x="2402436" y="205053"/>
                  <a:pt x="2418778" y="200025"/>
                </a:cubicBezTo>
                <a:cubicBezTo>
                  <a:pt x="2443802" y="192325"/>
                  <a:pt x="2470140" y="189254"/>
                  <a:pt x="2494978" y="180975"/>
                </a:cubicBezTo>
                <a:cubicBezTo>
                  <a:pt x="2508448" y="176485"/>
                  <a:pt x="2519734" y="166777"/>
                  <a:pt x="2533078" y="161925"/>
                </a:cubicBezTo>
                <a:cubicBezTo>
                  <a:pt x="2554801" y="154026"/>
                  <a:pt x="2578179" y="151173"/>
                  <a:pt x="2599753" y="142875"/>
                </a:cubicBezTo>
                <a:cubicBezTo>
                  <a:pt x="2619632" y="135229"/>
                  <a:pt x="2637053" y="122020"/>
                  <a:pt x="2656903" y="114300"/>
                </a:cubicBezTo>
                <a:cubicBezTo>
                  <a:pt x="2694333" y="99744"/>
                  <a:pt x="2731822" y="84076"/>
                  <a:pt x="2771203" y="76200"/>
                </a:cubicBezTo>
                <a:cubicBezTo>
                  <a:pt x="2798394" y="70762"/>
                  <a:pt x="2830025" y="65221"/>
                  <a:pt x="2856928" y="57150"/>
                </a:cubicBezTo>
                <a:cubicBezTo>
                  <a:pt x="2876162" y="51380"/>
                  <a:pt x="2895207" y="44962"/>
                  <a:pt x="2914078" y="38100"/>
                </a:cubicBezTo>
                <a:cubicBezTo>
                  <a:pt x="2934880" y="30536"/>
                  <a:pt x="2974958" y="10681"/>
                  <a:pt x="2999803" y="9525"/>
                </a:cubicBezTo>
                <a:cubicBezTo>
                  <a:pt x="3123535" y="3770"/>
                  <a:pt x="3247453" y="3175"/>
                  <a:pt x="3371278" y="0"/>
                </a:cubicBezTo>
                <a:lnTo>
                  <a:pt x="3904678" y="9525"/>
                </a:lnTo>
                <a:cubicBezTo>
                  <a:pt x="3933549" y="10472"/>
                  <a:pt x="4026788" y="40881"/>
                  <a:pt x="4038028" y="47625"/>
                </a:cubicBezTo>
                <a:lnTo>
                  <a:pt x="4133278" y="104775"/>
                </a:lnTo>
                <a:cubicBezTo>
                  <a:pt x="4155117" y="170293"/>
                  <a:pt x="4125246" y="90719"/>
                  <a:pt x="4171378" y="171450"/>
                </a:cubicBezTo>
                <a:cubicBezTo>
                  <a:pt x="4176359" y="180167"/>
                  <a:pt x="4176027" y="191248"/>
                  <a:pt x="4180903" y="200025"/>
                </a:cubicBezTo>
                <a:cubicBezTo>
                  <a:pt x="4188316" y="213368"/>
                  <a:pt x="4225265" y="273354"/>
                  <a:pt x="4247578" y="285750"/>
                </a:cubicBezTo>
                <a:cubicBezTo>
                  <a:pt x="4265131" y="295502"/>
                  <a:pt x="4286767" y="295820"/>
                  <a:pt x="4304728" y="304800"/>
                </a:cubicBezTo>
                <a:cubicBezTo>
                  <a:pt x="4373292" y="339082"/>
                  <a:pt x="4311761" y="311760"/>
                  <a:pt x="4380928" y="333375"/>
                </a:cubicBezTo>
                <a:cubicBezTo>
                  <a:pt x="4419261" y="345354"/>
                  <a:pt x="4455232" y="367839"/>
                  <a:pt x="4495228" y="371475"/>
                </a:cubicBezTo>
                <a:cubicBezTo>
                  <a:pt x="4568334" y="378121"/>
                  <a:pt x="4593443" y="377783"/>
                  <a:pt x="4657153" y="390525"/>
                </a:cubicBezTo>
                <a:cubicBezTo>
                  <a:pt x="4669990" y="393092"/>
                  <a:pt x="4682474" y="397210"/>
                  <a:pt x="4695253" y="400050"/>
                </a:cubicBezTo>
                <a:cubicBezTo>
                  <a:pt x="4711057" y="403562"/>
                  <a:pt x="4726950" y="406679"/>
                  <a:pt x="4742878" y="409575"/>
                </a:cubicBezTo>
                <a:cubicBezTo>
                  <a:pt x="4761879" y="413030"/>
                  <a:pt x="4781292" y="414416"/>
                  <a:pt x="4800028" y="419100"/>
                </a:cubicBezTo>
                <a:cubicBezTo>
                  <a:pt x="4819509" y="423970"/>
                  <a:pt x="4837944" y="432380"/>
                  <a:pt x="4857178" y="438150"/>
                </a:cubicBezTo>
                <a:cubicBezTo>
                  <a:pt x="4869717" y="441912"/>
                  <a:pt x="4882766" y="443825"/>
                  <a:pt x="4895278" y="447675"/>
                </a:cubicBezTo>
                <a:cubicBezTo>
                  <a:pt x="5020429" y="486183"/>
                  <a:pt x="4938531" y="467756"/>
                  <a:pt x="5028628" y="485775"/>
                </a:cubicBezTo>
                <a:cubicBezTo>
                  <a:pt x="5041328" y="492125"/>
                  <a:pt x="5053677" y="499232"/>
                  <a:pt x="5066728" y="504825"/>
                </a:cubicBezTo>
                <a:cubicBezTo>
                  <a:pt x="5102288" y="520065"/>
                  <a:pt x="5095494" y="508128"/>
                  <a:pt x="5133403" y="533400"/>
                </a:cubicBezTo>
                <a:cubicBezTo>
                  <a:pt x="5150319" y="544677"/>
                  <a:pt x="5165153" y="558800"/>
                  <a:pt x="5181028" y="571500"/>
                </a:cubicBezTo>
                <a:cubicBezTo>
                  <a:pt x="5198882" y="625063"/>
                  <a:pt x="5197850" y="628855"/>
                  <a:pt x="5247703" y="695325"/>
                </a:cubicBezTo>
                <a:cubicBezTo>
                  <a:pt x="5257228" y="708025"/>
                  <a:pt x="5267864" y="719963"/>
                  <a:pt x="5276278" y="733425"/>
                </a:cubicBezTo>
                <a:cubicBezTo>
                  <a:pt x="5283803" y="745466"/>
                  <a:pt x="5288283" y="759197"/>
                  <a:pt x="5295328" y="771525"/>
                </a:cubicBezTo>
                <a:cubicBezTo>
                  <a:pt x="5301008" y="781464"/>
                  <a:pt x="5308028" y="790575"/>
                  <a:pt x="5314378" y="800100"/>
                </a:cubicBezTo>
                <a:cubicBezTo>
                  <a:pt x="5327998" y="868201"/>
                  <a:pt x="5331396" y="861738"/>
                  <a:pt x="5314378" y="952500"/>
                </a:cubicBezTo>
                <a:cubicBezTo>
                  <a:pt x="5304490" y="1005236"/>
                  <a:pt x="5295831" y="989593"/>
                  <a:pt x="5276278" y="1028700"/>
                </a:cubicBezTo>
                <a:cubicBezTo>
                  <a:pt x="5271788" y="1037680"/>
                  <a:pt x="5271243" y="1048295"/>
                  <a:pt x="5266753" y="1057275"/>
                </a:cubicBezTo>
                <a:cubicBezTo>
                  <a:pt x="5241582" y="1107616"/>
                  <a:pt x="5234519" y="1106604"/>
                  <a:pt x="5200078" y="1152525"/>
                </a:cubicBezTo>
                <a:cubicBezTo>
                  <a:pt x="5193209" y="1161683"/>
                  <a:pt x="5187682" y="1171785"/>
                  <a:pt x="5181028" y="1181100"/>
                </a:cubicBezTo>
                <a:cubicBezTo>
                  <a:pt x="5171801" y="1194018"/>
                  <a:pt x="5161680" y="1206282"/>
                  <a:pt x="5152453" y="1219200"/>
                </a:cubicBezTo>
                <a:cubicBezTo>
                  <a:pt x="5145799" y="1228515"/>
                  <a:pt x="5141008" y="1239219"/>
                  <a:pt x="5133403" y="1247775"/>
                </a:cubicBezTo>
                <a:cubicBezTo>
                  <a:pt x="5107430" y="1276995"/>
                  <a:pt x="5072820" y="1311833"/>
                  <a:pt x="5038153" y="1333500"/>
                </a:cubicBezTo>
                <a:cubicBezTo>
                  <a:pt x="5019980" y="1344858"/>
                  <a:pt x="4993083" y="1356674"/>
                  <a:pt x="4971478" y="1362075"/>
                </a:cubicBezTo>
                <a:cubicBezTo>
                  <a:pt x="4955772" y="1366002"/>
                  <a:pt x="4939472" y="1367340"/>
                  <a:pt x="4923853" y="1371600"/>
                </a:cubicBezTo>
                <a:cubicBezTo>
                  <a:pt x="4904480" y="1376884"/>
                  <a:pt x="4885937" y="1384880"/>
                  <a:pt x="4866703" y="1390650"/>
                </a:cubicBezTo>
                <a:cubicBezTo>
                  <a:pt x="4839800" y="1398721"/>
                  <a:pt x="4808169" y="1404262"/>
                  <a:pt x="4780978" y="1409700"/>
                </a:cubicBezTo>
                <a:cubicBezTo>
                  <a:pt x="4663503" y="1406525"/>
                  <a:pt x="4545938" y="1405765"/>
                  <a:pt x="4428553" y="1400175"/>
                </a:cubicBezTo>
                <a:cubicBezTo>
                  <a:pt x="4364859" y="1397142"/>
                  <a:pt x="4397290" y="1389754"/>
                  <a:pt x="4342828" y="1371600"/>
                </a:cubicBezTo>
                <a:cubicBezTo>
                  <a:pt x="4327469" y="1366480"/>
                  <a:pt x="4311078" y="1365250"/>
                  <a:pt x="4295203" y="1362075"/>
                </a:cubicBezTo>
                <a:cubicBezTo>
                  <a:pt x="4282503" y="1355725"/>
                  <a:pt x="4270286" y="1348298"/>
                  <a:pt x="4257103" y="1343025"/>
                </a:cubicBezTo>
                <a:cubicBezTo>
                  <a:pt x="4238459" y="1335567"/>
                  <a:pt x="4216661" y="1335114"/>
                  <a:pt x="4199953" y="1323975"/>
                </a:cubicBezTo>
                <a:cubicBezTo>
                  <a:pt x="4133750" y="1279840"/>
                  <a:pt x="4216959" y="1332478"/>
                  <a:pt x="4123753" y="1285875"/>
                </a:cubicBezTo>
                <a:cubicBezTo>
                  <a:pt x="4069063" y="1258530"/>
                  <a:pt x="4066172" y="1241281"/>
                  <a:pt x="3999928" y="1219200"/>
                </a:cubicBezTo>
                <a:cubicBezTo>
                  <a:pt x="3990403" y="1216025"/>
                  <a:pt x="3980333" y="1214165"/>
                  <a:pt x="3971353" y="1209675"/>
                </a:cubicBezTo>
                <a:cubicBezTo>
                  <a:pt x="3961114" y="1204555"/>
                  <a:pt x="3953300" y="1195134"/>
                  <a:pt x="3942778" y="1190625"/>
                </a:cubicBezTo>
                <a:cubicBezTo>
                  <a:pt x="3930746" y="1185468"/>
                  <a:pt x="3917265" y="1184696"/>
                  <a:pt x="3904678" y="1181100"/>
                </a:cubicBezTo>
                <a:cubicBezTo>
                  <a:pt x="3809025" y="1153771"/>
                  <a:pt x="3957110" y="1191827"/>
                  <a:pt x="3838003" y="1162050"/>
                </a:cubicBezTo>
                <a:cubicBezTo>
                  <a:pt x="3780853" y="1165225"/>
                  <a:pt x="3723383" y="1164755"/>
                  <a:pt x="3666553" y="1171575"/>
                </a:cubicBezTo>
                <a:cubicBezTo>
                  <a:pt x="3580410" y="1181912"/>
                  <a:pt x="3623301" y="1183676"/>
                  <a:pt x="3571303" y="1209675"/>
                </a:cubicBezTo>
                <a:cubicBezTo>
                  <a:pt x="3492370" y="1249142"/>
                  <a:pt x="3552809" y="1213519"/>
                  <a:pt x="3495103" y="1238250"/>
                </a:cubicBezTo>
                <a:cubicBezTo>
                  <a:pt x="3467198" y="1250209"/>
                  <a:pt x="3452343" y="1259268"/>
                  <a:pt x="3428428" y="1276350"/>
                </a:cubicBezTo>
                <a:cubicBezTo>
                  <a:pt x="3415510" y="1285577"/>
                  <a:pt x="3402381" y="1294594"/>
                  <a:pt x="3390328" y="1304925"/>
                </a:cubicBezTo>
                <a:cubicBezTo>
                  <a:pt x="3352148" y="1337650"/>
                  <a:pt x="3367925" y="1331062"/>
                  <a:pt x="3333178" y="1371600"/>
                </a:cubicBezTo>
                <a:cubicBezTo>
                  <a:pt x="3324412" y="1381827"/>
                  <a:pt x="3313473" y="1390038"/>
                  <a:pt x="3304603" y="1400175"/>
                </a:cubicBezTo>
                <a:cubicBezTo>
                  <a:pt x="3291216" y="1415475"/>
                  <a:pt x="3281803" y="1434413"/>
                  <a:pt x="3266503" y="1447800"/>
                </a:cubicBezTo>
                <a:cubicBezTo>
                  <a:pt x="3255817" y="1457150"/>
                  <a:pt x="3240731" y="1459805"/>
                  <a:pt x="3228403" y="1466850"/>
                </a:cubicBezTo>
                <a:cubicBezTo>
                  <a:pt x="3218464" y="1472530"/>
                  <a:pt x="3210586" y="1481988"/>
                  <a:pt x="3199828" y="1485900"/>
                </a:cubicBezTo>
                <a:cubicBezTo>
                  <a:pt x="3175223" y="1494847"/>
                  <a:pt x="3147937" y="1495226"/>
                  <a:pt x="3123628" y="1504950"/>
                </a:cubicBezTo>
                <a:cubicBezTo>
                  <a:pt x="3028135" y="1543147"/>
                  <a:pt x="3119934" y="1508916"/>
                  <a:pt x="3037903" y="1533525"/>
                </a:cubicBezTo>
                <a:cubicBezTo>
                  <a:pt x="3018669" y="1539295"/>
                  <a:pt x="3000126" y="1547291"/>
                  <a:pt x="2980753" y="1552575"/>
                </a:cubicBezTo>
                <a:cubicBezTo>
                  <a:pt x="2965134" y="1556835"/>
                  <a:pt x="2948747" y="1557840"/>
                  <a:pt x="2933128" y="1562100"/>
                </a:cubicBezTo>
                <a:cubicBezTo>
                  <a:pt x="2913755" y="1567384"/>
                  <a:pt x="2895286" y="1575633"/>
                  <a:pt x="2875978" y="1581150"/>
                </a:cubicBezTo>
                <a:cubicBezTo>
                  <a:pt x="2850804" y="1588343"/>
                  <a:pt x="2824616" y="1591921"/>
                  <a:pt x="2799778" y="1600200"/>
                </a:cubicBezTo>
                <a:cubicBezTo>
                  <a:pt x="2761678" y="1612900"/>
                  <a:pt x="2724991" y="1631116"/>
                  <a:pt x="2685478" y="1638300"/>
                </a:cubicBezTo>
                <a:lnTo>
                  <a:pt x="2580703" y="1657350"/>
                </a:lnTo>
                <a:cubicBezTo>
                  <a:pt x="2510849" y="1692277"/>
                  <a:pt x="2576222" y="1663768"/>
                  <a:pt x="2494978" y="1685925"/>
                </a:cubicBezTo>
                <a:cubicBezTo>
                  <a:pt x="2475605" y="1691209"/>
                  <a:pt x="2437828" y="1704975"/>
                  <a:pt x="2437828" y="1704975"/>
                </a:cubicBezTo>
                <a:cubicBezTo>
                  <a:pt x="2323528" y="1698625"/>
                  <a:pt x="2207510" y="1706664"/>
                  <a:pt x="2094928" y="1685925"/>
                </a:cubicBezTo>
                <a:cubicBezTo>
                  <a:pt x="2078113" y="1682828"/>
                  <a:pt x="2081881" y="1654309"/>
                  <a:pt x="2075878" y="1638300"/>
                </a:cubicBezTo>
                <a:cubicBezTo>
                  <a:pt x="2063326" y="1604827"/>
                  <a:pt x="2064949" y="1602703"/>
                  <a:pt x="2056828" y="1562100"/>
                </a:cubicBezTo>
                <a:cubicBezTo>
                  <a:pt x="2055681" y="1548338"/>
                  <a:pt x="2053335" y="1445999"/>
                  <a:pt x="2037778" y="1409700"/>
                </a:cubicBezTo>
                <a:cubicBezTo>
                  <a:pt x="2028894" y="1388971"/>
                  <a:pt x="1995242" y="1353463"/>
                  <a:pt x="1980628" y="1343025"/>
                </a:cubicBezTo>
                <a:cubicBezTo>
                  <a:pt x="1968728" y="1334525"/>
                  <a:pt x="1910246" y="1325562"/>
                  <a:pt x="1904428" y="1323975"/>
                </a:cubicBezTo>
                <a:cubicBezTo>
                  <a:pt x="1885055" y="1318691"/>
                  <a:pt x="1866844" y="1309440"/>
                  <a:pt x="1847278" y="1304925"/>
                </a:cubicBezTo>
                <a:cubicBezTo>
                  <a:pt x="1831743" y="1301340"/>
                  <a:pt x="1715679" y="1287285"/>
                  <a:pt x="1704403" y="1285875"/>
                </a:cubicBezTo>
                <a:cubicBezTo>
                  <a:pt x="1685353" y="1279525"/>
                  <a:pt x="1667028" y="1270315"/>
                  <a:pt x="1647253" y="1266825"/>
                </a:cubicBezTo>
                <a:cubicBezTo>
                  <a:pt x="1612718" y="1260731"/>
                  <a:pt x="1577307" y="1261398"/>
                  <a:pt x="1542478" y="1257300"/>
                </a:cubicBezTo>
                <a:cubicBezTo>
                  <a:pt x="1523298" y="1255043"/>
                  <a:pt x="1504378" y="1250950"/>
                  <a:pt x="1485328" y="1247775"/>
                </a:cubicBezTo>
                <a:cubicBezTo>
                  <a:pt x="1405953" y="1250950"/>
                  <a:pt x="1324530" y="1239105"/>
                  <a:pt x="1247203" y="1257300"/>
                </a:cubicBezTo>
                <a:cubicBezTo>
                  <a:pt x="1208394" y="1266432"/>
                  <a:pt x="1156765" y="1332398"/>
                  <a:pt x="1123378" y="1362075"/>
                </a:cubicBezTo>
                <a:cubicBezTo>
                  <a:pt x="1075440" y="1404687"/>
                  <a:pt x="1080306" y="1396139"/>
                  <a:pt x="1028128" y="1428750"/>
                </a:cubicBezTo>
                <a:cubicBezTo>
                  <a:pt x="1018420" y="1434817"/>
                  <a:pt x="1009792" y="1442680"/>
                  <a:pt x="999553" y="1447800"/>
                </a:cubicBezTo>
                <a:cubicBezTo>
                  <a:pt x="990573" y="1452290"/>
                  <a:pt x="979958" y="1452835"/>
                  <a:pt x="970978" y="1457325"/>
                </a:cubicBezTo>
                <a:cubicBezTo>
                  <a:pt x="897120" y="1494254"/>
                  <a:pt x="985652" y="1461959"/>
                  <a:pt x="913828" y="1485900"/>
                </a:cubicBezTo>
                <a:cubicBezTo>
                  <a:pt x="880773" y="1518955"/>
                  <a:pt x="884969" y="1519380"/>
                  <a:pt x="837628" y="1543050"/>
                </a:cubicBezTo>
                <a:cubicBezTo>
                  <a:pt x="822335" y="1550696"/>
                  <a:pt x="805296" y="1554454"/>
                  <a:pt x="790003" y="1562100"/>
                </a:cubicBezTo>
                <a:cubicBezTo>
                  <a:pt x="779764" y="1567220"/>
                  <a:pt x="771667" y="1576030"/>
                  <a:pt x="761428" y="1581150"/>
                </a:cubicBezTo>
                <a:cubicBezTo>
                  <a:pt x="712130" y="1605799"/>
                  <a:pt x="705556" y="1601378"/>
                  <a:pt x="647128" y="1609725"/>
                </a:cubicBezTo>
                <a:cubicBezTo>
                  <a:pt x="628078" y="1616075"/>
                  <a:pt x="609836" y="1625796"/>
                  <a:pt x="589978" y="1628775"/>
                </a:cubicBezTo>
                <a:cubicBezTo>
                  <a:pt x="457479" y="1648650"/>
                  <a:pt x="433737" y="1635607"/>
                  <a:pt x="294703" y="1619250"/>
                </a:cubicBezTo>
                <a:cubicBezTo>
                  <a:pt x="282003" y="1612900"/>
                  <a:pt x="268157" y="1608453"/>
                  <a:pt x="256603" y="1600200"/>
                </a:cubicBezTo>
                <a:cubicBezTo>
                  <a:pt x="222898" y="1576125"/>
                  <a:pt x="228876" y="1568346"/>
                  <a:pt x="208978" y="1533525"/>
                </a:cubicBezTo>
                <a:cubicBezTo>
                  <a:pt x="203298" y="1523586"/>
                  <a:pt x="195048" y="1515189"/>
                  <a:pt x="189928" y="1504950"/>
                </a:cubicBezTo>
                <a:cubicBezTo>
                  <a:pt x="182282" y="1489657"/>
                  <a:pt x="178524" y="1472618"/>
                  <a:pt x="170878" y="1457325"/>
                </a:cubicBezTo>
                <a:cubicBezTo>
                  <a:pt x="165758" y="1447086"/>
                  <a:pt x="156948" y="1438989"/>
                  <a:pt x="151828" y="1428750"/>
                </a:cubicBezTo>
                <a:cubicBezTo>
                  <a:pt x="143436" y="1411966"/>
                  <a:pt x="127194" y="1359858"/>
                  <a:pt x="113728" y="1343025"/>
                </a:cubicBezTo>
                <a:cubicBezTo>
                  <a:pt x="96898" y="1321988"/>
                  <a:pt x="68626" y="1309972"/>
                  <a:pt x="56578" y="1285875"/>
                </a:cubicBezTo>
                <a:cubicBezTo>
                  <a:pt x="32408" y="1237536"/>
                  <a:pt x="45404" y="1259589"/>
                  <a:pt x="18478" y="1219200"/>
                </a:cubicBezTo>
                <a:cubicBezTo>
                  <a:pt x="4677" y="1150195"/>
                  <a:pt x="0" y="1149665"/>
                  <a:pt x="18478" y="1057275"/>
                </a:cubicBezTo>
                <a:cubicBezTo>
                  <a:pt x="20723" y="1046050"/>
                  <a:pt x="31178" y="1038225"/>
                  <a:pt x="37528" y="1028700"/>
                </a:cubicBezTo>
                <a:cubicBezTo>
                  <a:pt x="126428" y="1031875"/>
                  <a:pt x="215660" y="1029922"/>
                  <a:pt x="304228" y="1038225"/>
                </a:cubicBezTo>
                <a:cubicBezTo>
                  <a:pt x="318365" y="1039550"/>
                  <a:pt x="328858" y="1052785"/>
                  <a:pt x="342328" y="1057275"/>
                </a:cubicBezTo>
                <a:cubicBezTo>
                  <a:pt x="348352" y="1059283"/>
                  <a:pt x="382015" y="1073150"/>
                  <a:pt x="389953" y="10763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Turn Arrow 20"/>
          <p:cNvSpPr/>
          <p:nvPr/>
        </p:nvSpPr>
        <p:spPr>
          <a:xfrm>
            <a:off x="1447800" y="1371600"/>
            <a:ext cx="5715000" cy="1828800"/>
          </a:xfrm>
          <a:prstGeom prst="uturnArrow">
            <a:avLst>
              <a:gd name="adj1" fmla="val 0"/>
              <a:gd name="adj2" fmla="val 1843"/>
              <a:gd name="adj3" fmla="val 5209"/>
              <a:gd name="adj4" fmla="val 50000"/>
              <a:gd name="adj5" fmla="val 617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p:cNvCxnSpPr>
            <a:stCxn id="21" idx="4"/>
          </p:cNvCxnSpPr>
          <p:nvPr/>
        </p:nvCxnSpPr>
        <p:spPr>
          <a:xfrm rot="5400000" flipH="1" flipV="1">
            <a:off x="3924300" y="38100"/>
            <a:ext cx="685800" cy="56388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219200" y="29718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a:t>
            </a:r>
            <a:endParaRPr lang="en-US" b="1" dirty="0"/>
          </a:p>
        </p:txBody>
      </p:sp>
      <p:sp>
        <p:nvSpPr>
          <p:cNvPr id="35" name="TextBox 34"/>
          <p:cNvSpPr txBox="1"/>
          <p:nvPr/>
        </p:nvSpPr>
        <p:spPr>
          <a:xfrm rot="18430965">
            <a:off x="1214877" y="1028048"/>
            <a:ext cx="2768065" cy="2853321"/>
          </a:xfrm>
          <a:prstGeom prst="rect">
            <a:avLst/>
          </a:prstGeom>
          <a:noFill/>
        </p:spPr>
        <p:txBody>
          <a:bodyPr wrap="none" rtlCol="0">
            <a:prstTxWarp prst="textArchUpPour">
              <a:avLst>
                <a:gd name="adj1" fmla="val 15037901"/>
                <a:gd name="adj2" fmla="val 88117"/>
              </a:avLst>
            </a:prstTxWarp>
            <a:spAutoFit/>
          </a:bodyPr>
          <a:lstStyle/>
          <a:p>
            <a:r>
              <a:rPr lang="en-US" dirty="0" smtClean="0"/>
              <a:t>Distance</a:t>
            </a:r>
            <a:endParaRPr lang="en-US" dirty="0"/>
          </a:p>
        </p:txBody>
      </p:sp>
      <p:sp>
        <p:nvSpPr>
          <p:cNvPr id="36" name="TextBox 35"/>
          <p:cNvSpPr txBox="1"/>
          <p:nvPr/>
        </p:nvSpPr>
        <p:spPr>
          <a:xfrm rot="21223824">
            <a:off x="3505200" y="2517288"/>
            <a:ext cx="1464953" cy="369332"/>
          </a:xfrm>
          <a:prstGeom prst="rect">
            <a:avLst/>
          </a:prstGeom>
          <a:noFill/>
        </p:spPr>
        <p:txBody>
          <a:bodyPr wrap="none" rtlCol="0">
            <a:spAutoFit/>
          </a:bodyPr>
          <a:lstStyle/>
          <a:p>
            <a:r>
              <a:rPr lang="en-US" dirty="0" smtClean="0"/>
              <a:t>Displacement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Graphing motion</a:t>
            </a:r>
            <a:endParaRPr lang="en-US" dirty="0"/>
          </a:p>
        </p:txBody>
      </p:sp>
      <p:sp>
        <p:nvSpPr>
          <p:cNvPr id="5" name="Content Placeholder 4"/>
          <p:cNvSpPr>
            <a:spLocks noGrp="1"/>
          </p:cNvSpPr>
          <p:nvPr>
            <p:ph sz="half" idx="1"/>
          </p:nvPr>
        </p:nvSpPr>
        <p:spPr>
          <a:xfrm>
            <a:off x="457200" y="1600201"/>
            <a:ext cx="8153400" cy="1981200"/>
          </a:xfrm>
        </p:spPr>
        <p:txBody>
          <a:bodyPr/>
          <a:lstStyle/>
          <a:p>
            <a:r>
              <a:rPr lang="en-US" dirty="0" smtClean="0"/>
              <a:t>It can be valuable to graph an objects displacement over time, as another way to see where it has been</a:t>
            </a:r>
          </a:p>
          <a:p>
            <a:pPr lvl="1"/>
            <a:r>
              <a:rPr lang="en-US" dirty="0" smtClean="0"/>
              <a:t>What does the slope of this line mean?</a:t>
            </a:r>
          </a:p>
          <a:p>
            <a:pPr lvl="1"/>
            <a:r>
              <a:rPr lang="en-US" dirty="0" smtClean="0"/>
              <a:t>What is the area under the curve signify?</a:t>
            </a:r>
            <a:endParaRPr lang="en-US" dirty="0"/>
          </a:p>
        </p:txBody>
      </p:sp>
      <p:pic>
        <p:nvPicPr>
          <p:cNvPr id="7" name="Content Placeholder 4" descr="Motion graphs 3.png"/>
          <p:cNvPicPr>
            <a:picLocks noGrp="1" noChangeAspect="1"/>
          </p:cNvPicPr>
          <p:nvPr>
            <p:ph sz="half" idx="2"/>
          </p:nvPr>
        </p:nvPicPr>
        <p:blipFill>
          <a:blip r:embed="rId2" cstate="print"/>
          <a:srcRect b="59593"/>
          <a:stretch>
            <a:fillRect/>
          </a:stretch>
        </p:blipFill>
        <p:spPr>
          <a:xfrm>
            <a:off x="838200" y="3542498"/>
            <a:ext cx="7239000" cy="3315502"/>
          </a:xfrm>
        </p:spPr>
      </p:pic>
      <p:sp>
        <p:nvSpPr>
          <p:cNvPr id="8" name="16-Point Star 7"/>
          <p:cNvSpPr/>
          <p:nvPr/>
        </p:nvSpPr>
        <p:spPr>
          <a:xfrm rot="20135213">
            <a:off x="6375068" y="2967528"/>
            <a:ext cx="2438400" cy="1140429"/>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Calculus!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in all forms</a:t>
            </a:r>
            <a:endParaRPr lang="en-US" dirty="0"/>
          </a:p>
        </p:txBody>
      </p:sp>
      <p:sp>
        <p:nvSpPr>
          <p:cNvPr id="3" name="Text Placeholder 2"/>
          <p:cNvSpPr>
            <a:spLocks noGrp="1"/>
          </p:cNvSpPr>
          <p:nvPr>
            <p:ph type="body" idx="1"/>
          </p:nvPr>
        </p:nvSpPr>
        <p:spPr/>
        <p:txBody>
          <a:bodyPr/>
          <a:lstStyle/>
          <a:p>
            <a:r>
              <a:rPr lang="en-US" dirty="0" smtClean="0"/>
              <a:t>The rate of displacement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Velocity</a:t>
            </a:r>
            <a:endParaRPr lang="en-US" dirty="0"/>
          </a:p>
        </p:txBody>
      </p:sp>
      <p:sp>
        <p:nvSpPr>
          <p:cNvPr id="5" name="Content Placeholder 4"/>
          <p:cNvSpPr>
            <a:spLocks noGrp="1"/>
          </p:cNvSpPr>
          <p:nvPr>
            <p:ph sz="half" idx="1"/>
          </p:nvPr>
        </p:nvSpPr>
        <p:spPr>
          <a:xfrm>
            <a:off x="152400" y="1600201"/>
            <a:ext cx="4800600" cy="2667000"/>
          </a:xfrm>
        </p:spPr>
        <p:txBody>
          <a:bodyPr>
            <a:normAutofit fontScale="77500" lnSpcReduction="20000"/>
          </a:bodyPr>
          <a:lstStyle/>
          <a:p>
            <a:r>
              <a:rPr lang="en-US" u="sng" dirty="0" smtClean="0"/>
              <a:t>Velocity is the rate of displacement</a:t>
            </a:r>
          </a:p>
          <a:p>
            <a:pPr lvl="1"/>
            <a:r>
              <a:rPr lang="en-US" dirty="0" smtClean="0"/>
              <a:t>Consider the speed at which you run or walk a mile</a:t>
            </a:r>
          </a:p>
          <a:p>
            <a:pPr lvl="2"/>
            <a:r>
              <a:rPr lang="en-US" dirty="0" smtClean="0"/>
              <a:t>Both are a mile in length (the same displacement)</a:t>
            </a:r>
          </a:p>
          <a:p>
            <a:pPr lvl="2"/>
            <a:r>
              <a:rPr lang="en-US" dirty="0" smtClean="0"/>
              <a:t>Walking takes much longer, so the velocity is lower</a:t>
            </a:r>
          </a:p>
          <a:p>
            <a:r>
              <a:rPr lang="en-US" dirty="0" smtClean="0"/>
              <a:t>Velocity is the first derivative of displacement, the slope of f(x)</a:t>
            </a:r>
            <a:endParaRPr lang="en-US" dirty="0"/>
          </a:p>
        </p:txBody>
      </p:sp>
      <p:graphicFrame>
        <p:nvGraphicFramePr>
          <p:cNvPr id="6" name="Object 5"/>
          <p:cNvGraphicFramePr>
            <a:graphicFrameLocks noChangeAspect="1"/>
          </p:cNvGraphicFramePr>
          <p:nvPr/>
        </p:nvGraphicFramePr>
        <p:xfrm>
          <a:off x="1143000" y="3886200"/>
          <a:ext cx="2514600" cy="2165350"/>
        </p:xfrm>
        <a:graphic>
          <a:graphicData uri="http://schemas.openxmlformats.org/presentationml/2006/ole">
            <p:oleObj spid="_x0000_s2050" name="Equation" r:id="rId3" imgW="457200" imgH="393480" progId="Equation.3">
              <p:embed/>
            </p:oleObj>
          </a:graphicData>
        </a:graphic>
      </p:graphicFrame>
      <p:pic>
        <p:nvPicPr>
          <p:cNvPr id="8" name="Content Placeholder 4" descr="Motion graphs 3.png"/>
          <p:cNvPicPr>
            <a:picLocks noGrp="1" noChangeAspect="1"/>
          </p:cNvPicPr>
          <p:nvPr>
            <p:ph sz="half" idx="2"/>
          </p:nvPr>
        </p:nvPicPr>
        <p:blipFill>
          <a:blip r:embed="rId4" cstate="print"/>
          <a:srcRect b="30972"/>
          <a:stretch>
            <a:fillRect/>
          </a:stretch>
        </p:blipFill>
        <p:spPr>
          <a:xfrm>
            <a:off x="4644126" y="1600200"/>
            <a:ext cx="4577301" cy="3581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dimension?</a:t>
            </a:r>
            <a:endParaRPr lang="en-US" dirty="0"/>
          </a:p>
        </p:txBody>
      </p:sp>
      <p:sp>
        <p:nvSpPr>
          <p:cNvPr id="3" name="Text Placeholder 2"/>
          <p:cNvSpPr>
            <a:spLocks noGrp="1"/>
          </p:cNvSpPr>
          <p:nvPr>
            <p:ph type="body" idx="1"/>
          </p:nvPr>
        </p:nvSpPr>
        <p:spPr/>
        <p:txBody>
          <a:bodyPr/>
          <a:lstStyle/>
          <a:p>
            <a:r>
              <a:rPr lang="en-US" dirty="0" smtClean="0"/>
              <a:t>A way in which we can measure the world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“Let’s See How this Goes”</a:t>
            </a:r>
            <a:endParaRPr lang="en-US" dirty="0"/>
          </a:p>
        </p:txBody>
      </p:sp>
      <p:sp>
        <p:nvSpPr>
          <p:cNvPr id="6" name="Subtitle 5"/>
          <p:cNvSpPr>
            <a:spLocks noGrp="1"/>
          </p:cNvSpPr>
          <p:nvPr>
            <p:ph type="subTitle" idx="1"/>
          </p:nvPr>
        </p:nvSpPr>
        <p:spPr/>
        <p:txBody>
          <a:bodyPr/>
          <a:lstStyle/>
          <a:p>
            <a:r>
              <a:rPr lang="en-US" dirty="0" smtClean="0"/>
              <a:t>Quiz Time!</a:t>
            </a:r>
          </a:p>
          <a:p>
            <a:r>
              <a:rPr lang="en-US" dirty="0" smtClean="0"/>
              <a:t>(Don’t worry – its not for points)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Solving Strategy</a:t>
            </a:r>
            <a:endParaRPr lang="en-US" dirty="0"/>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dirty="0" smtClean="0"/>
              <a:t>Draw a picture</a:t>
            </a:r>
          </a:p>
          <a:p>
            <a:pPr marL="914400" lvl="1" indent="-514350"/>
            <a:r>
              <a:rPr lang="en-US" dirty="0" smtClean="0"/>
              <a:t>This helps to ensure that you understand the ideas conveyed by the story problem</a:t>
            </a:r>
          </a:p>
          <a:p>
            <a:pPr marL="514350" indent="-514350">
              <a:buFont typeface="+mj-lt"/>
              <a:buAutoNum type="arabicPeriod"/>
            </a:pPr>
            <a:r>
              <a:rPr lang="en-US" dirty="0" smtClean="0"/>
              <a:t>Pullout the important information from the text</a:t>
            </a:r>
          </a:p>
          <a:p>
            <a:pPr marL="914400" lvl="1" indent="-514350"/>
            <a:r>
              <a:rPr lang="en-US" dirty="0" smtClean="0"/>
              <a:t>You can list these, put them in the picture, or both</a:t>
            </a:r>
          </a:p>
          <a:p>
            <a:pPr marL="514350" indent="-514350">
              <a:buFont typeface="+mj-lt"/>
              <a:buAutoNum type="arabicPeriod"/>
            </a:pPr>
            <a:r>
              <a:rPr lang="en-US" dirty="0" smtClean="0"/>
              <a:t>Determine which equation(s) to use</a:t>
            </a:r>
          </a:p>
          <a:p>
            <a:pPr marL="914400" lvl="1" indent="-514350"/>
            <a:r>
              <a:rPr lang="en-US" dirty="0" smtClean="0"/>
              <a:t>Check what variables you need and have</a:t>
            </a:r>
          </a:p>
          <a:p>
            <a:pPr marL="514350" indent="-514350">
              <a:buFont typeface="+mj-lt"/>
              <a:buAutoNum type="arabicPeriod"/>
            </a:pPr>
            <a:r>
              <a:rPr lang="en-US" dirty="0" smtClean="0"/>
              <a:t>Algebraically arrange the equation for your desired variable</a:t>
            </a:r>
          </a:p>
          <a:p>
            <a:pPr marL="514350" indent="-514350">
              <a:buFont typeface="+mj-lt"/>
              <a:buAutoNum type="arabicPeriod"/>
            </a:pPr>
            <a:r>
              <a:rPr lang="en-US" dirty="0" smtClean="0"/>
              <a:t>Plug in numbers and solve the problem!</a:t>
            </a:r>
            <a:endParaRPr lang="en-US" dirty="0"/>
          </a:p>
        </p:txBody>
      </p:sp>
      <p:sp>
        <p:nvSpPr>
          <p:cNvPr id="4" name="Up-Down Arrow 3"/>
          <p:cNvSpPr/>
          <p:nvPr/>
        </p:nvSpPr>
        <p:spPr>
          <a:xfrm>
            <a:off x="5334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Practice</a:t>
            </a:r>
            <a:endParaRPr lang="en-US" dirty="0"/>
          </a:p>
        </p:txBody>
      </p:sp>
      <p:sp>
        <p:nvSpPr>
          <p:cNvPr id="3" name="Content Placeholder 2"/>
          <p:cNvSpPr>
            <a:spLocks noGrp="1"/>
          </p:cNvSpPr>
          <p:nvPr>
            <p:ph idx="1"/>
          </p:nvPr>
        </p:nvSpPr>
        <p:spPr/>
        <p:txBody>
          <a:bodyPr/>
          <a:lstStyle/>
          <a:p>
            <a:pPr lvl="0"/>
            <a:r>
              <a:rPr lang="en-US" dirty="0" smtClean="0"/>
              <a:t>A person rides their bike for 3 hours in the park. They know, because of the mile markers that they passed, that they rode for 35 miles. What was their average speed in miles per hour?</a:t>
            </a:r>
          </a:p>
        </p:txBody>
      </p:sp>
      <p:sp>
        <p:nvSpPr>
          <p:cNvPr id="4" name="Content Placeholder 3"/>
          <p:cNvSpPr>
            <a:spLocks noGrp="1"/>
          </p:cNvSpPr>
          <p:nvPr>
            <p:ph idx="13"/>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Velocity Practice</a:t>
            </a:r>
            <a:endParaRPr lang="en-US" dirty="0"/>
          </a:p>
        </p:txBody>
      </p:sp>
      <p:sp>
        <p:nvSpPr>
          <p:cNvPr id="6" name="Content Placeholder 5"/>
          <p:cNvSpPr>
            <a:spLocks noGrp="1"/>
          </p:cNvSpPr>
          <p:nvPr>
            <p:ph idx="1"/>
          </p:nvPr>
        </p:nvSpPr>
        <p:spPr/>
        <p:txBody>
          <a:bodyPr>
            <a:normAutofit/>
          </a:bodyPr>
          <a:lstStyle/>
          <a:p>
            <a:r>
              <a:rPr lang="en-US" dirty="0" smtClean="0"/>
              <a:t>A horse runs down a path at 7m/s to the east. If he continues to run for 720s, how far has the horse traveled? </a:t>
            </a:r>
            <a:endParaRPr lang="en-US" dirty="0"/>
          </a:p>
        </p:txBody>
      </p:sp>
      <p:sp>
        <p:nvSpPr>
          <p:cNvPr id="7" name="Content Placeholder 6"/>
          <p:cNvSpPr>
            <a:spLocks noGrp="1"/>
          </p:cNvSpPr>
          <p:nvPr>
            <p:ph idx="13"/>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Practice</a:t>
            </a:r>
            <a:endParaRPr lang="en-US" dirty="0"/>
          </a:p>
        </p:txBody>
      </p:sp>
      <p:sp>
        <p:nvSpPr>
          <p:cNvPr id="3" name="Content Placeholder 2"/>
          <p:cNvSpPr>
            <a:spLocks noGrp="1"/>
          </p:cNvSpPr>
          <p:nvPr>
            <p:ph idx="1"/>
          </p:nvPr>
        </p:nvSpPr>
        <p:spPr/>
        <p:txBody>
          <a:bodyPr/>
          <a:lstStyle/>
          <a:p>
            <a:pPr lvl="0"/>
            <a:r>
              <a:rPr lang="en-US" dirty="0" smtClean="0"/>
              <a:t>You need to drive 583km to Chicago, because your sister is having a baby there. If the speed limit is 95km/hr and, on average, you travel at that rate, how long will it take you to arrive? </a:t>
            </a:r>
          </a:p>
        </p:txBody>
      </p:sp>
      <p:sp>
        <p:nvSpPr>
          <p:cNvPr id="4" name="Content Placeholder 3"/>
          <p:cNvSpPr>
            <a:spLocks noGrp="1"/>
          </p:cNvSpPr>
          <p:nvPr>
            <p:ph idx="13"/>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Velocity</a:t>
            </a:r>
            <a:endParaRPr lang="en-US" dirty="0"/>
          </a:p>
        </p:txBody>
      </p:sp>
      <p:sp>
        <p:nvSpPr>
          <p:cNvPr id="3" name="Content Placeholder 2"/>
          <p:cNvSpPr>
            <a:spLocks noGrp="1"/>
          </p:cNvSpPr>
          <p:nvPr>
            <p:ph idx="1"/>
          </p:nvPr>
        </p:nvSpPr>
        <p:spPr/>
        <p:txBody>
          <a:bodyPr/>
          <a:lstStyle/>
          <a:p>
            <a:r>
              <a:rPr lang="en-US" dirty="0" smtClean="0"/>
              <a:t>‘Average velocity’ is the mathematically correct way to find the average velocity</a:t>
            </a:r>
          </a:p>
          <a:p>
            <a:pPr lvl="1"/>
            <a:r>
              <a:rPr lang="en-US" u="sng" dirty="0" smtClean="0"/>
              <a:t>The total </a:t>
            </a:r>
            <a:r>
              <a:rPr lang="en-US" b="1" u="sng" dirty="0" smtClean="0"/>
              <a:t>displacement </a:t>
            </a:r>
            <a:r>
              <a:rPr lang="en-US" u="sng" dirty="0" smtClean="0"/>
              <a:t>of an object divided by the total time of the displacement</a:t>
            </a:r>
          </a:p>
          <a:p>
            <a:pPr lvl="2"/>
            <a:r>
              <a:rPr lang="en-US" dirty="0" smtClean="0">
                <a:solidFill>
                  <a:srgbClr val="FF0000"/>
                </a:solidFill>
              </a:rPr>
              <a:t>There are some scenarios where it may be tempting to find average velocity another way. Do not be fooled!</a:t>
            </a:r>
            <a:endParaRPr lang="en-US" dirty="0">
              <a:solidFill>
                <a:srgbClr val="FF0000"/>
              </a:solidFill>
            </a:endParaRPr>
          </a:p>
        </p:txBody>
      </p:sp>
      <p:graphicFrame>
        <p:nvGraphicFramePr>
          <p:cNvPr id="3074" name="Object 2"/>
          <p:cNvGraphicFramePr>
            <a:graphicFrameLocks noChangeAspect="1"/>
          </p:cNvGraphicFramePr>
          <p:nvPr/>
        </p:nvGraphicFramePr>
        <p:xfrm>
          <a:off x="976313" y="4379913"/>
          <a:ext cx="7123112" cy="1741487"/>
        </p:xfrm>
        <a:graphic>
          <a:graphicData uri="http://schemas.openxmlformats.org/presentationml/2006/ole">
            <p:oleObj spid="_x0000_s3074" name="Equation" r:id="rId3" imgW="1765080" imgH="4316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Average Velocity</a:t>
            </a:r>
            <a:endParaRPr lang="en-US" dirty="0"/>
          </a:p>
        </p:txBody>
      </p:sp>
      <p:sp>
        <p:nvSpPr>
          <p:cNvPr id="6" name="Content Placeholder 5"/>
          <p:cNvSpPr>
            <a:spLocks noGrp="1"/>
          </p:cNvSpPr>
          <p:nvPr>
            <p:ph idx="1"/>
          </p:nvPr>
        </p:nvSpPr>
        <p:spPr/>
        <p:txBody>
          <a:bodyPr/>
          <a:lstStyle/>
          <a:p>
            <a:r>
              <a:rPr lang="en-US" dirty="0" smtClean="0"/>
              <a:t>You are running in a 10K race. You know that it only took you 54min to complete, but now you are wondering what your average velocity was. </a:t>
            </a:r>
            <a:endParaRPr lang="en-US" dirty="0"/>
          </a:p>
        </p:txBody>
      </p:sp>
      <p:sp>
        <p:nvSpPr>
          <p:cNvPr id="7" name="Content Placeholder 6"/>
          <p:cNvSpPr>
            <a:spLocks noGrp="1"/>
          </p:cNvSpPr>
          <p:nvPr>
            <p:ph idx="13"/>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Speed</a:t>
            </a:r>
            <a:endParaRPr lang="en-US" dirty="0"/>
          </a:p>
        </p:txBody>
      </p:sp>
      <p:sp>
        <p:nvSpPr>
          <p:cNvPr id="3" name="Content Placeholder 2"/>
          <p:cNvSpPr>
            <a:spLocks noGrp="1"/>
          </p:cNvSpPr>
          <p:nvPr>
            <p:ph idx="1"/>
          </p:nvPr>
        </p:nvSpPr>
        <p:spPr/>
        <p:txBody>
          <a:bodyPr/>
          <a:lstStyle/>
          <a:p>
            <a:r>
              <a:rPr lang="en-US" dirty="0" smtClean="0"/>
              <a:t>‘Average speed’ is the mathematically correct way to find the average speed</a:t>
            </a:r>
          </a:p>
          <a:p>
            <a:pPr lvl="1"/>
            <a:r>
              <a:rPr lang="en-US" u="sng" dirty="0" smtClean="0"/>
              <a:t>The total </a:t>
            </a:r>
            <a:r>
              <a:rPr lang="en-US" b="1" u="sng" dirty="0" smtClean="0"/>
              <a:t>distance traveled </a:t>
            </a:r>
            <a:r>
              <a:rPr lang="en-US" u="sng" dirty="0" smtClean="0"/>
              <a:t>by an object divided by the total time of the travel</a:t>
            </a:r>
          </a:p>
          <a:p>
            <a:pPr lvl="2"/>
            <a:r>
              <a:rPr lang="en-US" dirty="0" smtClean="0"/>
              <a:t>There are some scenarios where it may be tempting to find average speed another way. Do not be fooled</a:t>
            </a:r>
          </a:p>
          <a:p>
            <a:pPr lvl="1"/>
            <a:r>
              <a:rPr lang="en-US" dirty="0" smtClean="0"/>
              <a:t>Note: displacement and speed are NOT the same.</a:t>
            </a:r>
          </a:p>
          <a:p>
            <a:pPr lvl="2"/>
            <a:endParaRPr lang="en-US" dirty="0"/>
          </a:p>
        </p:txBody>
      </p:sp>
      <p:graphicFrame>
        <p:nvGraphicFramePr>
          <p:cNvPr id="35842" name="Object 2"/>
          <p:cNvGraphicFramePr>
            <a:graphicFrameLocks noChangeAspect="1"/>
          </p:cNvGraphicFramePr>
          <p:nvPr/>
        </p:nvGraphicFramePr>
        <p:xfrm>
          <a:off x="1676400" y="4724400"/>
          <a:ext cx="5637213" cy="1741488"/>
        </p:xfrm>
        <a:graphic>
          <a:graphicData uri="http://schemas.openxmlformats.org/presentationml/2006/ole">
            <p:oleObj spid="_x0000_s4098" name="Equation" r:id="rId3" imgW="1396800" imgH="43164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Instantaneous Velocity</a:t>
            </a:r>
            <a:endParaRPr lang="en-US" dirty="0"/>
          </a:p>
        </p:txBody>
      </p:sp>
      <p:sp>
        <p:nvSpPr>
          <p:cNvPr id="3" name="Content Placeholder 2"/>
          <p:cNvSpPr>
            <a:spLocks noGrp="1"/>
          </p:cNvSpPr>
          <p:nvPr>
            <p:ph sz="half" idx="1"/>
          </p:nvPr>
        </p:nvSpPr>
        <p:spPr/>
        <p:txBody>
          <a:bodyPr/>
          <a:lstStyle/>
          <a:p>
            <a:r>
              <a:rPr lang="en-US" dirty="0" smtClean="0"/>
              <a:t>The instantaneous velocity is </a:t>
            </a:r>
            <a:r>
              <a:rPr lang="en-US" u="sng" dirty="0" smtClean="0"/>
              <a:t>the velocity at a given instant</a:t>
            </a:r>
            <a:r>
              <a:rPr lang="en-US" dirty="0" smtClean="0"/>
              <a:t>, which is easily thought about but needs calculus to be found</a:t>
            </a:r>
            <a:endParaRPr lang="en-US" dirty="0"/>
          </a:p>
        </p:txBody>
      </p:sp>
      <p:pic>
        <p:nvPicPr>
          <p:cNvPr id="5" name="Content Placeholder 4" descr="Motion graphs 3.png"/>
          <p:cNvPicPr>
            <a:picLocks noGrp="1" noChangeAspect="1"/>
          </p:cNvPicPr>
          <p:nvPr>
            <p:ph sz="half" idx="2"/>
          </p:nvPr>
        </p:nvPicPr>
        <p:blipFill>
          <a:blip r:embed="rId3" cstate="print"/>
          <a:srcRect b="30972"/>
          <a:stretch>
            <a:fillRect/>
          </a:stretch>
        </p:blipFill>
        <p:spPr>
          <a:xfrm>
            <a:off x="4648200" y="1905000"/>
            <a:ext cx="4522020" cy="3538125"/>
          </a:xfrm>
        </p:spPr>
      </p:pic>
      <p:graphicFrame>
        <p:nvGraphicFramePr>
          <p:cNvPr id="4098" name="Object 2"/>
          <p:cNvGraphicFramePr>
            <a:graphicFrameLocks noChangeAspect="1"/>
          </p:cNvGraphicFramePr>
          <p:nvPr/>
        </p:nvGraphicFramePr>
        <p:xfrm>
          <a:off x="1981201" y="3810000"/>
          <a:ext cx="2079520" cy="1371599"/>
        </p:xfrm>
        <a:graphic>
          <a:graphicData uri="http://schemas.openxmlformats.org/presentationml/2006/ole">
            <p:oleObj spid="_x0000_s5122" name="Equation" r:id="rId4" imgW="596880" imgH="393480" progId="Equation.3">
              <p:embed/>
            </p:oleObj>
          </a:graphicData>
        </a:graphic>
      </p:graphicFrame>
      <p:graphicFrame>
        <p:nvGraphicFramePr>
          <p:cNvPr id="8" name="Object 7"/>
          <p:cNvGraphicFramePr>
            <a:graphicFrameLocks noChangeAspect="1"/>
          </p:cNvGraphicFramePr>
          <p:nvPr/>
        </p:nvGraphicFramePr>
        <p:xfrm>
          <a:off x="1905000" y="5257800"/>
          <a:ext cx="2133600" cy="926432"/>
        </p:xfrm>
        <a:graphic>
          <a:graphicData uri="http://schemas.openxmlformats.org/presentationml/2006/ole">
            <p:oleObj spid="_x0000_s5123" name="Equation" r:id="rId5" imgW="965160" imgH="419040" progId="Equation.3">
              <p:embed/>
            </p:oleObj>
          </a:graphicData>
        </a:graphic>
      </p:graphicFrame>
      <p:sp>
        <p:nvSpPr>
          <p:cNvPr id="9" name="Oval 8"/>
          <p:cNvSpPr/>
          <p:nvPr/>
        </p:nvSpPr>
        <p:spPr>
          <a:xfrm>
            <a:off x="2895600" y="5181600"/>
            <a:ext cx="1295400" cy="1066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Definition of Calculus</a:t>
            </a:r>
            <a:endParaRPr lang="en-US" dirty="0"/>
          </a:p>
        </p:txBody>
      </p:sp>
      <p:sp>
        <p:nvSpPr>
          <p:cNvPr id="6" name="Content Placeholder 5"/>
          <p:cNvSpPr>
            <a:spLocks noGrp="1"/>
          </p:cNvSpPr>
          <p:nvPr>
            <p:ph sz="half" idx="1"/>
          </p:nvPr>
        </p:nvSpPr>
        <p:spPr/>
        <p:txBody>
          <a:bodyPr>
            <a:normAutofit fontScale="77500" lnSpcReduction="20000"/>
          </a:bodyPr>
          <a:lstStyle/>
          <a:p>
            <a:r>
              <a:rPr lang="en-US" dirty="0" smtClean="0"/>
              <a:t>Isaac Newton developed calculus to solve the problems encountered in physics</a:t>
            </a:r>
          </a:p>
          <a:p>
            <a:r>
              <a:rPr lang="en-US" dirty="0" smtClean="0"/>
              <a:t>The ideas in physics are clearly derived from calculus, and often the calculus versions of the equations are simpler to understand</a:t>
            </a:r>
          </a:p>
          <a:p>
            <a:pPr lvl="1"/>
            <a:r>
              <a:rPr lang="en-US" dirty="0" smtClean="0"/>
              <a:t>Since this is not a calculus-based physics course, we will only </a:t>
            </a:r>
            <a:r>
              <a:rPr lang="en-US" i="1" dirty="0" smtClean="0"/>
              <a:t>require</a:t>
            </a:r>
            <a:r>
              <a:rPr lang="en-US" dirty="0" smtClean="0"/>
              <a:t> algebra</a:t>
            </a:r>
          </a:p>
          <a:p>
            <a:r>
              <a:rPr lang="en-US" dirty="0" smtClean="0"/>
              <a:t>Calculus uses a simple limit as a tool for a fundamentally new way to think about functions</a:t>
            </a:r>
          </a:p>
          <a:p>
            <a:pPr lvl="1"/>
            <a:r>
              <a:rPr lang="en-US" dirty="0" smtClean="0"/>
              <a:t>Derivatives and Integrals are wildly useful, as you will see</a:t>
            </a:r>
            <a:endParaRPr lang="en-US" dirty="0"/>
          </a:p>
        </p:txBody>
      </p:sp>
      <p:pic>
        <p:nvPicPr>
          <p:cNvPr id="8" name="Content Placeholder 7" descr="untitled.bmp">
            <a:hlinkClick r:id="rId2"/>
          </p:cNvPr>
          <p:cNvPicPr>
            <a:picLocks noGrp="1" noChangeAspect="1"/>
          </p:cNvPicPr>
          <p:nvPr>
            <p:ph sz="half" idx="2"/>
          </p:nvPr>
        </p:nvPicPr>
        <p:blipFill>
          <a:blip r:embed="rId3" cstate="print"/>
          <a:stretch>
            <a:fillRect/>
          </a:stretch>
        </p:blipFill>
        <p:spPr>
          <a:xfrm>
            <a:off x="4648199" y="1744504"/>
            <a:ext cx="2137095" cy="1455896"/>
          </a:xfrm>
        </p:spPr>
      </p:pic>
      <p:sp>
        <p:nvSpPr>
          <p:cNvPr id="9" name="TextBox 8"/>
          <p:cNvSpPr txBox="1"/>
          <p:nvPr/>
        </p:nvSpPr>
        <p:spPr>
          <a:xfrm>
            <a:off x="4648200" y="4800600"/>
            <a:ext cx="4038600" cy="1200329"/>
          </a:xfrm>
          <a:prstGeom prst="rect">
            <a:avLst/>
          </a:prstGeom>
          <a:noFill/>
        </p:spPr>
        <p:txBody>
          <a:bodyPr wrap="square" rtlCol="0">
            <a:spAutoFit/>
          </a:bodyPr>
          <a:lstStyle/>
          <a:p>
            <a:r>
              <a:rPr lang="en-US" dirty="0" smtClean="0"/>
              <a:t>Khan Academy is a wonderful resource, and provides a straightforward proof of calculus that can be good to know from this point forward in Physics</a:t>
            </a:r>
            <a:endParaRPr lang="en-US" dirty="0"/>
          </a:p>
        </p:txBody>
      </p:sp>
      <p:pic>
        <p:nvPicPr>
          <p:cNvPr id="39937" name="Picture 1">
            <a:hlinkClick r:id="rId4"/>
          </p:cNvPr>
          <p:cNvPicPr>
            <a:picLocks noChangeAspect="1" noChangeArrowheads="1"/>
          </p:cNvPicPr>
          <p:nvPr/>
        </p:nvPicPr>
        <p:blipFill>
          <a:blip r:embed="rId5" cstate="print"/>
          <a:srcRect l="17500" t="21875" r="18750" b="23438"/>
          <a:stretch>
            <a:fillRect/>
          </a:stretch>
        </p:blipFill>
        <p:spPr bwMode="auto">
          <a:xfrm>
            <a:off x="6324600" y="3248212"/>
            <a:ext cx="2133600" cy="1464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Two and Three dimensions</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A single dimension is all that can be measured by a meter stick – a straight line</a:t>
            </a:r>
          </a:p>
          <a:p>
            <a:pPr lvl="1"/>
            <a:r>
              <a:rPr lang="en-US" dirty="0" smtClean="0"/>
              <a:t>left/right</a:t>
            </a:r>
          </a:p>
          <a:p>
            <a:r>
              <a:rPr lang="en-US" dirty="0" smtClean="0"/>
              <a:t>A two dimensional world can be thought of as the Super Mario Brothers world </a:t>
            </a:r>
          </a:p>
          <a:p>
            <a:pPr lvl="1"/>
            <a:r>
              <a:rPr lang="en-US" dirty="0" smtClean="0"/>
              <a:t>left/right</a:t>
            </a:r>
          </a:p>
          <a:p>
            <a:pPr lvl="1"/>
            <a:r>
              <a:rPr lang="en-US" dirty="0" smtClean="0"/>
              <a:t>up/down </a:t>
            </a:r>
          </a:p>
          <a:p>
            <a:r>
              <a:rPr lang="en-US" dirty="0" smtClean="0"/>
              <a:t>A three dimensional world is what Newton envisioned, or like a modern video game</a:t>
            </a:r>
          </a:p>
          <a:p>
            <a:pPr lvl="1"/>
            <a:r>
              <a:rPr lang="en-US" dirty="0" smtClean="0"/>
              <a:t>left/right</a:t>
            </a:r>
          </a:p>
          <a:p>
            <a:pPr lvl="1"/>
            <a:r>
              <a:rPr lang="en-US" dirty="0" smtClean="0"/>
              <a:t>up/down </a:t>
            </a:r>
          </a:p>
          <a:p>
            <a:pPr lvl="1"/>
            <a:r>
              <a:rPr lang="en-US" dirty="0" smtClean="0"/>
              <a:t>forward/back</a:t>
            </a:r>
          </a:p>
        </p:txBody>
      </p:sp>
      <p:pic>
        <p:nvPicPr>
          <p:cNvPr id="1026" name="Picture 2" descr="C:\Documents and Settings\Corey\Local Settings\Temporary Internet Files\Content.IE5\12VKU4E2\MC900290924[1].wmf"/>
          <p:cNvPicPr>
            <a:picLocks noChangeAspect="1" noChangeArrowheads="1"/>
          </p:cNvPicPr>
          <p:nvPr/>
        </p:nvPicPr>
        <p:blipFill>
          <a:blip r:embed="rId2" cstate="print"/>
          <a:srcRect/>
          <a:stretch>
            <a:fillRect/>
          </a:stretch>
        </p:blipFill>
        <p:spPr bwMode="auto">
          <a:xfrm rot="2520732">
            <a:off x="5571216" y="816770"/>
            <a:ext cx="2699592" cy="2656284"/>
          </a:xfrm>
          <a:prstGeom prst="rect">
            <a:avLst/>
          </a:prstGeom>
          <a:noFill/>
        </p:spPr>
      </p:pic>
      <p:pic>
        <p:nvPicPr>
          <p:cNvPr id="8" name="Picture 7" descr="SuperMarioBrosMap2-1.png"/>
          <p:cNvPicPr>
            <a:picLocks noChangeAspect="1"/>
          </p:cNvPicPr>
          <p:nvPr/>
        </p:nvPicPr>
        <p:blipFill>
          <a:blip r:embed="rId3" cstate="print"/>
          <a:srcRect r="3664"/>
          <a:stretch>
            <a:fillRect/>
          </a:stretch>
        </p:blipFill>
        <p:spPr>
          <a:xfrm>
            <a:off x="4419600" y="2895600"/>
            <a:ext cx="4648200" cy="969301"/>
          </a:xfrm>
          <a:prstGeom prst="rect">
            <a:avLst/>
          </a:prstGeom>
        </p:spPr>
      </p:pic>
      <p:pic>
        <p:nvPicPr>
          <p:cNvPr id="9" name="Picture 8" descr="SMG3.jpg"/>
          <p:cNvPicPr>
            <a:picLocks noChangeAspect="1"/>
          </p:cNvPicPr>
          <p:nvPr/>
        </p:nvPicPr>
        <p:blipFill>
          <a:blip r:embed="rId4" cstate="print"/>
          <a:stretch>
            <a:fillRect/>
          </a:stretch>
        </p:blipFill>
        <p:spPr>
          <a:xfrm>
            <a:off x="4676775" y="4114800"/>
            <a:ext cx="4086225" cy="230039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3" name="Text Placeholder 2"/>
          <p:cNvSpPr>
            <a:spLocks noGrp="1"/>
          </p:cNvSpPr>
          <p:nvPr>
            <p:ph type="body" idx="1"/>
          </p:nvPr>
        </p:nvSpPr>
        <p:spPr/>
        <p:txBody>
          <a:bodyPr/>
          <a:lstStyle/>
          <a:p>
            <a:r>
              <a:rPr lang="en-US" dirty="0" smtClean="0"/>
              <a:t>The rate of change in velocity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Definition of Acceleration</a:t>
            </a:r>
            <a:endParaRPr lang="en-US" dirty="0"/>
          </a:p>
        </p:txBody>
      </p:sp>
      <p:sp>
        <p:nvSpPr>
          <p:cNvPr id="5" name="Content Placeholder 4"/>
          <p:cNvSpPr>
            <a:spLocks noGrp="1"/>
          </p:cNvSpPr>
          <p:nvPr>
            <p:ph sz="half" idx="1"/>
          </p:nvPr>
        </p:nvSpPr>
        <p:spPr/>
        <p:txBody>
          <a:bodyPr/>
          <a:lstStyle/>
          <a:p>
            <a:r>
              <a:rPr lang="en-US" dirty="0" smtClean="0"/>
              <a:t>Acceleration is the rate of change in velocity</a:t>
            </a:r>
          </a:p>
          <a:p>
            <a:pPr lvl="1"/>
            <a:r>
              <a:rPr lang="en-US" dirty="0" smtClean="0"/>
              <a:t>Just like the position can change over time, the velocity can change</a:t>
            </a:r>
          </a:p>
          <a:p>
            <a:pPr lvl="1"/>
            <a:r>
              <a:rPr lang="en-US" i="1" dirty="0" smtClean="0"/>
              <a:t>Don’t forget: a change in something is the final value minus the initial value</a:t>
            </a:r>
          </a:p>
        </p:txBody>
      </p:sp>
      <p:graphicFrame>
        <p:nvGraphicFramePr>
          <p:cNvPr id="6" name="Object 5"/>
          <p:cNvGraphicFramePr>
            <a:graphicFrameLocks noChangeAspect="1"/>
          </p:cNvGraphicFramePr>
          <p:nvPr/>
        </p:nvGraphicFramePr>
        <p:xfrm>
          <a:off x="6013450" y="1891442"/>
          <a:ext cx="1835150" cy="1537558"/>
        </p:xfrm>
        <a:graphic>
          <a:graphicData uri="http://schemas.openxmlformats.org/presentationml/2006/ole">
            <p:oleObj spid="_x0000_s6146" name="Equation" r:id="rId3" imgW="469800" imgH="393480" progId="Equation.3">
              <p:embed/>
            </p:oleObj>
          </a:graphicData>
        </a:graphic>
      </p:graphicFrame>
      <p:graphicFrame>
        <p:nvGraphicFramePr>
          <p:cNvPr id="37891" name="Object 3"/>
          <p:cNvGraphicFramePr>
            <a:graphicFrameLocks noChangeAspect="1"/>
          </p:cNvGraphicFramePr>
          <p:nvPr/>
        </p:nvGraphicFramePr>
        <p:xfrm>
          <a:off x="4619625" y="3727450"/>
          <a:ext cx="4067175" cy="1835150"/>
        </p:xfrm>
        <a:graphic>
          <a:graphicData uri="http://schemas.openxmlformats.org/presentationml/2006/ole">
            <p:oleObj spid="_x0000_s6147" name="Equation" r:id="rId4" imgW="104112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 of Acceleration</a:t>
            </a:r>
            <a:endParaRPr lang="en-US" dirty="0"/>
          </a:p>
        </p:txBody>
      </p:sp>
      <p:sp>
        <p:nvSpPr>
          <p:cNvPr id="3" name="Content Placeholder 2"/>
          <p:cNvSpPr>
            <a:spLocks noGrp="1"/>
          </p:cNvSpPr>
          <p:nvPr>
            <p:ph sz="half" idx="1"/>
          </p:nvPr>
        </p:nvSpPr>
        <p:spPr/>
        <p:txBody>
          <a:bodyPr>
            <a:normAutofit fontScale="92500"/>
          </a:bodyPr>
          <a:lstStyle/>
          <a:p>
            <a:r>
              <a:rPr lang="en-US" dirty="0" smtClean="0"/>
              <a:t>Acceleration is the second time derivative of the position-time function </a:t>
            </a:r>
          </a:p>
          <a:p>
            <a:pPr lvl="1"/>
            <a:r>
              <a:rPr lang="en-US" dirty="0" smtClean="0"/>
              <a:t>That is where the m/s</a:t>
            </a:r>
            <a:r>
              <a:rPr lang="en-US" baseline="30000" dirty="0" smtClean="0"/>
              <a:t>2</a:t>
            </a:r>
            <a:r>
              <a:rPr lang="en-US" dirty="0" smtClean="0"/>
              <a:t> comes from</a:t>
            </a:r>
          </a:p>
          <a:p>
            <a:pPr lvl="1"/>
            <a:r>
              <a:rPr lang="en-US" dirty="0" smtClean="0"/>
              <a:t>(derivative) The line for acceleration is the slope of the velocity graph</a:t>
            </a:r>
          </a:p>
          <a:p>
            <a:pPr lvl="1"/>
            <a:r>
              <a:rPr lang="en-US" dirty="0" smtClean="0"/>
              <a:t>(integral) The area ‘under’ the acceleration graph up to a given point is the velocity at that point</a:t>
            </a:r>
          </a:p>
        </p:txBody>
      </p:sp>
      <p:pic>
        <p:nvPicPr>
          <p:cNvPr id="5" name="Content Placeholder 4" descr="Motion graphs 3.png"/>
          <p:cNvPicPr>
            <a:picLocks noGrp="1" noChangeAspect="1"/>
          </p:cNvPicPr>
          <p:nvPr>
            <p:ph sz="half" idx="2"/>
          </p:nvPr>
        </p:nvPicPr>
        <p:blipFill>
          <a:blip r:embed="rId2" cstate="print"/>
          <a:stretch>
            <a:fillRect/>
          </a:stretch>
        </p:blipFill>
        <p:spPr>
          <a:xfrm>
            <a:off x="4671017" y="1600200"/>
            <a:ext cx="399296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Solving Strategy</a:t>
            </a:r>
            <a:endParaRPr lang="en-US" dirty="0"/>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dirty="0" smtClean="0"/>
              <a:t>Draw a picture</a:t>
            </a:r>
          </a:p>
          <a:p>
            <a:pPr marL="914400" lvl="1" indent="-514350"/>
            <a:r>
              <a:rPr lang="en-US" dirty="0" smtClean="0"/>
              <a:t>This helps to ensure that you understand the ideas conveyed by the story problem</a:t>
            </a:r>
          </a:p>
          <a:p>
            <a:pPr marL="514350" indent="-514350">
              <a:buFont typeface="+mj-lt"/>
              <a:buAutoNum type="arabicPeriod"/>
            </a:pPr>
            <a:r>
              <a:rPr lang="en-US" dirty="0" smtClean="0"/>
              <a:t>Pullout the important information from the text</a:t>
            </a:r>
          </a:p>
          <a:p>
            <a:pPr marL="914400" lvl="1" indent="-514350"/>
            <a:r>
              <a:rPr lang="en-US" dirty="0" smtClean="0"/>
              <a:t>You can list these, put them in the picture, or both</a:t>
            </a:r>
          </a:p>
          <a:p>
            <a:pPr marL="514350" indent="-514350">
              <a:buFont typeface="+mj-lt"/>
              <a:buAutoNum type="arabicPeriod"/>
            </a:pPr>
            <a:r>
              <a:rPr lang="en-US" dirty="0" smtClean="0"/>
              <a:t>Determine which equation(s) to use</a:t>
            </a:r>
          </a:p>
          <a:p>
            <a:pPr marL="914400" lvl="1" indent="-514350"/>
            <a:r>
              <a:rPr lang="en-US" dirty="0" smtClean="0"/>
              <a:t>Check what variables you need and have</a:t>
            </a:r>
          </a:p>
          <a:p>
            <a:pPr marL="514350" indent="-514350">
              <a:buFont typeface="+mj-lt"/>
              <a:buAutoNum type="arabicPeriod"/>
            </a:pPr>
            <a:r>
              <a:rPr lang="en-US" dirty="0" smtClean="0"/>
              <a:t>Algebraically arrange the equation for your desired variable</a:t>
            </a:r>
          </a:p>
          <a:p>
            <a:pPr marL="514350" indent="-514350">
              <a:buFont typeface="+mj-lt"/>
              <a:buAutoNum type="arabicPeriod"/>
            </a:pPr>
            <a:r>
              <a:rPr lang="en-US" dirty="0" smtClean="0"/>
              <a:t>Plug in numbers and solve the problem!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a:bodyPr>
          <a:lstStyle/>
          <a:p>
            <a:pPr indent="457200">
              <a:buNone/>
            </a:pPr>
            <a:r>
              <a:rPr lang="en-US" dirty="0"/>
              <a:t>In 1935, a French destroyer, La Terrible, attained one of the fastest speeds for any standard warship. Suppose it took 2.0 min at a constant acceleration of 0.19 m/s</a:t>
            </a:r>
            <a:r>
              <a:rPr lang="en-US" baseline="30000" dirty="0"/>
              <a:t>2</a:t>
            </a:r>
            <a:r>
              <a:rPr lang="en-US" dirty="0"/>
              <a:t> for the ship to reach its top speed after starting from rest. Calculate the ship’s final speed. </a:t>
            </a:r>
            <a:endParaRPr lang="en-US" dirty="0" smtClean="0"/>
          </a:p>
          <a:p>
            <a:pPr indent="457200">
              <a:buNone/>
            </a:pPr>
            <a:r>
              <a:rPr lang="en-US" dirty="0" smtClean="0"/>
              <a:t>(</a:t>
            </a:r>
            <a:r>
              <a:rPr lang="en-US" dirty="0"/>
              <a:t>B prob2)</a:t>
            </a:r>
          </a:p>
          <a:p>
            <a:pPr>
              <a:buNone/>
            </a:pPr>
            <a:endParaRPr lang="en-US" dirty="0"/>
          </a:p>
        </p:txBody>
      </p:sp>
      <p:sp>
        <p:nvSpPr>
          <p:cNvPr id="9" name="Content Placeholder 8"/>
          <p:cNvSpPr>
            <a:spLocks noGrp="1"/>
          </p:cNvSpPr>
          <p:nvPr>
            <p:ph idx="13"/>
          </p:nvPr>
        </p:nvSpPr>
        <p:spPr/>
        <p:txBody>
          <a:bodyPr/>
          <a:lstStyle/>
          <a:p>
            <a:r>
              <a:rPr lang="en-US" dirty="0" smtClean="0"/>
              <a:t>23m/s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a:bodyPr>
          <a:lstStyle/>
          <a:p>
            <a:pPr lvl="0" indent="342900">
              <a:buNone/>
            </a:pPr>
            <a:r>
              <a:rPr lang="en-US" dirty="0"/>
              <a:t>An automobile that set the world record for acceleration increased speed from rest to 96 km/h in 3.07 s. How far had the car traveled by the time the final speed was achieved? </a:t>
            </a:r>
            <a:endParaRPr lang="en-US" dirty="0" smtClean="0"/>
          </a:p>
          <a:p>
            <a:pPr lvl="0" indent="342900">
              <a:buNone/>
            </a:pPr>
            <a:r>
              <a:rPr lang="en-US" dirty="0" smtClean="0"/>
              <a:t>(</a:t>
            </a:r>
            <a:r>
              <a:rPr lang="en-US" dirty="0"/>
              <a:t>C </a:t>
            </a:r>
            <a:r>
              <a:rPr lang="en-US" dirty="0" err="1"/>
              <a:t>prob</a:t>
            </a:r>
            <a:r>
              <a:rPr lang="en-US" dirty="0"/>
              <a:t> 6)</a:t>
            </a:r>
          </a:p>
          <a:p>
            <a:pPr indent="342900">
              <a:buNone/>
            </a:pPr>
            <a:endParaRPr lang="en-US" dirty="0"/>
          </a:p>
        </p:txBody>
      </p:sp>
      <p:sp>
        <p:nvSpPr>
          <p:cNvPr id="7" name="Content Placeholder 6"/>
          <p:cNvSpPr>
            <a:spLocks noGrp="1"/>
          </p:cNvSpPr>
          <p:nvPr>
            <p:ph idx="13"/>
          </p:nvPr>
        </p:nvSpPr>
        <p:spPr/>
        <p:txBody>
          <a:bodyPr/>
          <a:lstStyle/>
          <a:p>
            <a:r>
              <a:rPr lang="en-US" dirty="0" smtClean="0"/>
              <a:t>41 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Practice</a:t>
            </a:r>
            <a:endParaRPr lang="en-US" dirty="0"/>
          </a:p>
        </p:txBody>
      </p:sp>
      <p:sp>
        <p:nvSpPr>
          <p:cNvPr id="3" name="Content Placeholder 2"/>
          <p:cNvSpPr>
            <a:spLocks noGrp="1"/>
          </p:cNvSpPr>
          <p:nvPr>
            <p:ph idx="1"/>
          </p:nvPr>
        </p:nvSpPr>
        <p:spPr/>
        <p:txBody>
          <a:bodyPr/>
          <a:lstStyle/>
          <a:p>
            <a:r>
              <a:rPr lang="en-US" dirty="0" smtClean="0"/>
              <a:t>Alfred gave Batman a jetpack (since Batman can’t fly). To try it out, Batman stands at the bottom of a 30m tall building and jets up to the roof in 15s. What is the acceleration of the jetpack? </a:t>
            </a:r>
          </a:p>
        </p:txBody>
      </p:sp>
      <p:sp>
        <p:nvSpPr>
          <p:cNvPr id="4" name="Content Placeholder 3"/>
          <p:cNvSpPr>
            <a:spLocks noGrp="1"/>
          </p:cNvSpPr>
          <p:nvPr>
            <p:ph idx="13"/>
          </p:nvPr>
        </p:nvSpPr>
        <p:spPr/>
        <p:txBody>
          <a:bodyPr/>
          <a:lstStyle/>
          <a:p>
            <a:r>
              <a:rPr lang="en-US" dirty="0" smtClean="0"/>
              <a:t>0.267m/s</a:t>
            </a:r>
            <a:r>
              <a:rPr lang="en-US" baseline="30000" dirty="0" smtClean="0"/>
              <a:t>2</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Practice</a:t>
            </a:r>
            <a:endParaRPr lang="en-US" dirty="0"/>
          </a:p>
        </p:txBody>
      </p:sp>
      <p:sp>
        <p:nvSpPr>
          <p:cNvPr id="3" name="Content Placeholder 2"/>
          <p:cNvSpPr>
            <a:spLocks noGrp="1"/>
          </p:cNvSpPr>
          <p:nvPr>
            <p:ph idx="1"/>
          </p:nvPr>
        </p:nvSpPr>
        <p:spPr/>
        <p:txBody>
          <a:bodyPr/>
          <a:lstStyle/>
          <a:p>
            <a:r>
              <a:rPr lang="en-US" dirty="0" smtClean="0"/>
              <a:t>A drag race is a 500m race, and in that small space two racers try and accelerate their vehicles as much as possible. If a modified vehicle has an acceleration </a:t>
            </a:r>
            <a:r>
              <a:rPr lang="en-US" smtClean="0"/>
              <a:t>of 30m/s</a:t>
            </a:r>
            <a:r>
              <a:rPr lang="en-US" baseline="30000" smtClean="0"/>
              <a:t>2</a:t>
            </a:r>
            <a:r>
              <a:rPr lang="en-US" dirty="0" smtClean="0"/>
              <a:t>, what is the final velocity of the racecar?</a:t>
            </a:r>
          </a:p>
        </p:txBody>
      </p:sp>
      <p:sp>
        <p:nvSpPr>
          <p:cNvPr id="4" name="Content Placeholder 3"/>
          <p:cNvSpPr>
            <a:spLocks noGrp="1"/>
          </p:cNvSpPr>
          <p:nvPr>
            <p:ph idx="13"/>
          </p:nvPr>
        </p:nvSpPr>
        <p:spPr/>
        <p:txBody>
          <a:bodyPr/>
          <a:lstStyle/>
          <a:p>
            <a:r>
              <a:rPr lang="en-US" dirty="0" smtClean="0"/>
              <a:t>About 173 m/s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a:bodyPr>
          <a:lstStyle/>
          <a:p>
            <a:pPr lvl="0" indent="342900">
              <a:buNone/>
            </a:pPr>
            <a:r>
              <a:rPr lang="en-US" dirty="0"/>
              <a:t>The highest speed achieved by a standard </a:t>
            </a:r>
            <a:r>
              <a:rPr lang="en-US" dirty="0" smtClean="0"/>
              <a:t>non-racing </a:t>
            </a:r>
            <a:r>
              <a:rPr lang="en-US" dirty="0"/>
              <a:t>sports car is 3.50×10</a:t>
            </a:r>
            <a:r>
              <a:rPr lang="en-US" baseline="30000" dirty="0"/>
              <a:t>2</a:t>
            </a:r>
            <a:r>
              <a:rPr lang="en-US" dirty="0"/>
              <a:t> km/h. Assuming that the car accelerates at 4.00 m/s</a:t>
            </a:r>
            <a:r>
              <a:rPr lang="en-US" baseline="30000" dirty="0"/>
              <a:t>2</a:t>
            </a:r>
            <a:r>
              <a:rPr lang="en-US" dirty="0"/>
              <a:t>, how long would this car take to reach its maximum speed if it is initially at rest? What distance would the car travel during this time? </a:t>
            </a:r>
            <a:endParaRPr lang="en-US" dirty="0" smtClean="0"/>
          </a:p>
          <a:p>
            <a:pPr lvl="0" indent="342900">
              <a:buNone/>
            </a:pPr>
            <a:r>
              <a:rPr lang="en-US" dirty="0" smtClean="0"/>
              <a:t>(</a:t>
            </a:r>
            <a:r>
              <a:rPr lang="en-US" dirty="0"/>
              <a:t>D </a:t>
            </a:r>
            <a:r>
              <a:rPr lang="en-US" dirty="0" err="1"/>
              <a:t>prob</a:t>
            </a:r>
            <a:r>
              <a:rPr lang="en-US" dirty="0"/>
              <a:t> 9)</a:t>
            </a:r>
          </a:p>
          <a:p>
            <a:pPr indent="342900">
              <a:buNone/>
            </a:pPr>
            <a:endParaRPr lang="en-US" dirty="0"/>
          </a:p>
        </p:txBody>
      </p:sp>
      <p:sp>
        <p:nvSpPr>
          <p:cNvPr id="7" name="Content Placeholder 6"/>
          <p:cNvSpPr>
            <a:spLocks noGrp="1"/>
          </p:cNvSpPr>
          <p:nvPr>
            <p:ph idx="13"/>
          </p:nvPr>
        </p:nvSpPr>
        <p:spPr/>
        <p:txBody>
          <a:bodyPr/>
          <a:lstStyle/>
          <a:p>
            <a:r>
              <a:rPr lang="en-US" dirty="0" smtClean="0"/>
              <a:t>24.3s		1.18km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a:bodyPr>
          <a:lstStyle/>
          <a:p>
            <a:pPr lvl="0" indent="342900">
              <a:buNone/>
            </a:pPr>
            <a:r>
              <a:rPr lang="en-US" dirty="0"/>
              <a:t>In 1986, the first flight around the globe without a single refueling was completed. The aircraft’s average speed was 186 km/h. If the airplane landed at this speed and accelerated at -1.5 m/s</a:t>
            </a:r>
            <a:r>
              <a:rPr lang="en-US" baseline="30000" dirty="0"/>
              <a:t>2</a:t>
            </a:r>
            <a:r>
              <a:rPr lang="en-US" dirty="0"/>
              <a:t>, how long did it take for the airplane to stop? </a:t>
            </a:r>
            <a:endParaRPr lang="en-US" dirty="0" smtClean="0"/>
          </a:p>
          <a:p>
            <a:pPr lvl="0" indent="342900">
              <a:buNone/>
            </a:pPr>
            <a:r>
              <a:rPr lang="en-US" dirty="0" smtClean="0"/>
              <a:t>(D </a:t>
            </a:r>
            <a:r>
              <a:rPr lang="en-US" dirty="0" err="1" smtClean="0"/>
              <a:t>prob</a:t>
            </a:r>
            <a:r>
              <a:rPr lang="en-US" dirty="0" smtClean="0"/>
              <a:t> 1</a:t>
            </a:r>
            <a:r>
              <a:rPr lang="en-US" dirty="0"/>
              <a:t>)</a:t>
            </a:r>
          </a:p>
        </p:txBody>
      </p:sp>
      <p:sp>
        <p:nvSpPr>
          <p:cNvPr id="7" name="Content Placeholder 6"/>
          <p:cNvSpPr>
            <a:spLocks noGrp="1"/>
          </p:cNvSpPr>
          <p:nvPr>
            <p:ph idx="13"/>
          </p:nvPr>
        </p:nvSpPr>
        <p:spPr/>
        <p:txBody>
          <a:bodyPr/>
          <a:lstStyle/>
          <a:p>
            <a:r>
              <a:rPr lang="en-US" dirty="0" smtClean="0"/>
              <a:t>34s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Dimensions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modern view of our universe is one that places us in four dimensions, a quite puzzling phenomenon</a:t>
            </a:r>
          </a:p>
          <a:p>
            <a:pPr lvl="1"/>
            <a:r>
              <a:rPr lang="en-US" dirty="0" smtClean="0"/>
              <a:t>The first three dimensions are the traditional concept of space  </a:t>
            </a:r>
          </a:p>
          <a:p>
            <a:pPr lvl="2"/>
            <a:r>
              <a:rPr lang="en-US" dirty="0" smtClean="0"/>
              <a:t>X,Y,Z dimensions</a:t>
            </a:r>
          </a:p>
          <a:p>
            <a:pPr lvl="1"/>
            <a:r>
              <a:rPr lang="en-US" dirty="0" smtClean="0"/>
              <a:t>The fourth dimension is time</a:t>
            </a:r>
          </a:p>
          <a:p>
            <a:pPr lvl="1"/>
            <a:r>
              <a:rPr lang="en-US" dirty="0" smtClean="0"/>
              <a:t>This view brings us space-time, which helps simplify our model of the universe when integrating some of Einstein's ideas about general relativity</a:t>
            </a:r>
          </a:p>
          <a:p>
            <a:r>
              <a:rPr lang="en-US" dirty="0" smtClean="0"/>
              <a:t>For mathematical simplicity, we will restrict ourselves to only one or two dimensions</a:t>
            </a:r>
            <a:endParaRPr lang="en-US" dirty="0"/>
          </a:p>
        </p:txBody>
      </p:sp>
      <p:pic>
        <p:nvPicPr>
          <p:cNvPr id="7" name="Content Placeholder 6" descr="Spacetime_curvature.png"/>
          <p:cNvPicPr>
            <a:picLocks noGrp="1" noChangeAspect="1"/>
          </p:cNvPicPr>
          <p:nvPr>
            <p:ph sz="half" idx="2"/>
          </p:nvPr>
        </p:nvPicPr>
        <p:blipFill>
          <a:blip r:embed="rId2" cstate="print"/>
          <a:stretch>
            <a:fillRect/>
          </a:stretch>
        </p:blipFill>
        <p:spPr>
          <a:xfrm>
            <a:off x="4648200" y="1724545"/>
            <a:ext cx="4038600" cy="1780655"/>
          </a:xfrm>
        </p:spPr>
      </p:pic>
      <p:pic>
        <p:nvPicPr>
          <p:cNvPr id="8" name="Picture 7" descr="600px-Schlegel_wireframe_8-cell.png"/>
          <p:cNvPicPr>
            <a:picLocks noChangeAspect="1"/>
          </p:cNvPicPr>
          <p:nvPr/>
        </p:nvPicPr>
        <p:blipFill>
          <a:blip r:embed="rId3" cstate="print"/>
          <a:stretch>
            <a:fillRect/>
          </a:stretch>
        </p:blipFill>
        <p:spPr>
          <a:xfrm>
            <a:off x="4648200" y="3962400"/>
            <a:ext cx="1676400" cy="1676400"/>
          </a:xfrm>
          <a:prstGeom prst="rect">
            <a:avLst/>
          </a:prstGeom>
        </p:spPr>
      </p:pic>
      <p:sp>
        <p:nvSpPr>
          <p:cNvPr id="9" name="TextBox 8"/>
          <p:cNvSpPr txBox="1"/>
          <p:nvPr/>
        </p:nvSpPr>
        <p:spPr>
          <a:xfrm>
            <a:off x="6248400" y="4038600"/>
            <a:ext cx="2667000" cy="1754326"/>
          </a:xfrm>
          <a:prstGeom prst="rect">
            <a:avLst/>
          </a:prstGeom>
          <a:noFill/>
        </p:spPr>
        <p:txBody>
          <a:bodyPr wrap="square" rtlCol="0">
            <a:spAutoFit/>
          </a:bodyPr>
          <a:lstStyle/>
          <a:p>
            <a:r>
              <a:rPr lang="en-US" dirty="0" smtClean="0"/>
              <a:t>To the left is a 2-D picture of a 3-D shape that is the shadow of a 4-D object. Complex, yes?</a:t>
            </a:r>
          </a:p>
          <a:p>
            <a:endParaRPr lang="en-US" dirty="0" smtClean="0"/>
          </a:p>
          <a:p>
            <a:r>
              <a:rPr lang="en-US" dirty="0" smtClean="0"/>
              <a:t>Its called a </a:t>
            </a:r>
            <a:r>
              <a:rPr lang="en-US" dirty="0" err="1" smtClean="0"/>
              <a:t>Tesseract</a:t>
            </a:r>
            <a:r>
              <a:rPr lang="en-US" dirty="0" smtClean="0"/>
              <a:t>. </a:t>
            </a:r>
            <a:endParaRPr lang="en-US" dirty="0"/>
          </a:p>
        </p:txBody>
      </p:sp>
      <p:sp>
        <p:nvSpPr>
          <p:cNvPr id="10" name="TextBox 9"/>
          <p:cNvSpPr txBox="1"/>
          <p:nvPr/>
        </p:nvSpPr>
        <p:spPr>
          <a:xfrm>
            <a:off x="4572000" y="1490990"/>
            <a:ext cx="4121641" cy="261610"/>
          </a:xfrm>
          <a:prstGeom prst="rect">
            <a:avLst/>
          </a:prstGeom>
          <a:noFill/>
        </p:spPr>
        <p:txBody>
          <a:bodyPr wrap="none" rtlCol="0">
            <a:spAutoFit/>
          </a:bodyPr>
          <a:lstStyle/>
          <a:p>
            <a:r>
              <a:rPr lang="en-US" sz="1100" dirty="0" smtClean="0"/>
              <a:t>A 2-D simplification of the space-time gravity well around our planet </a:t>
            </a:r>
            <a:endParaRPr lang="en-US" sz="1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lnSpcReduction="10000"/>
          </a:bodyPr>
          <a:lstStyle/>
          <a:p>
            <a:pPr lvl="0" indent="342900">
              <a:buNone/>
            </a:pPr>
            <a:r>
              <a:rPr lang="en-US" dirty="0"/>
              <a:t>In 1993, bicyclist Rebecca </a:t>
            </a:r>
            <a:r>
              <a:rPr lang="en-US" dirty="0" err="1"/>
              <a:t>Twigg</a:t>
            </a:r>
            <a:r>
              <a:rPr lang="en-US" dirty="0"/>
              <a:t> of the United States traveled 3.00 km in 217.347 s. Suppose </a:t>
            </a:r>
            <a:r>
              <a:rPr lang="en-US" dirty="0" err="1"/>
              <a:t>Twigg</a:t>
            </a:r>
            <a:r>
              <a:rPr lang="en-US" dirty="0"/>
              <a:t> travels the entire distance at her average speed and that she then accelerates at –1.72 m/s</a:t>
            </a:r>
            <a:r>
              <a:rPr lang="en-US" baseline="30000" dirty="0"/>
              <a:t>2</a:t>
            </a:r>
            <a:r>
              <a:rPr lang="en-US" dirty="0"/>
              <a:t> to come to a complete stop after crossing the finish line. How long does it take </a:t>
            </a:r>
            <a:r>
              <a:rPr lang="en-US" dirty="0" err="1"/>
              <a:t>Twigg</a:t>
            </a:r>
            <a:r>
              <a:rPr lang="en-US" dirty="0"/>
              <a:t> to come to a stop? </a:t>
            </a:r>
            <a:endParaRPr lang="en-US" dirty="0" smtClean="0"/>
          </a:p>
          <a:p>
            <a:pPr lvl="0" indent="342900">
              <a:buNone/>
            </a:pPr>
            <a:r>
              <a:rPr lang="en-US" dirty="0" smtClean="0"/>
              <a:t>(</a:t>
            </a:r>
            <a:r>
              <a:rPr lang="en-US" dirty="0"/>
              <a:t>B </a:t>
            </a:r>
            <a:r>
              <a:rPr lang="en-US" dirty="0" err="1"/>
              <a:t>prob</a:t>
            </a:r>
            <a:r>
              <a:rPr lang="en-US" dirty="0"/>
              <a:t> 9)</a:t>
            </a:r>
          </a:p>
          <a:p>
            <a:pPr indent="342900">
              <a:buNone/>
            </a:pPr>
            <a:endParaRPr lang="en-US" dirty="0"/>
          </a:p>
        </p:txBody>
      </p:sp>
      <p:sp>
        <p:nvSpPr>
          <p:cNvPr id="9" name="Content Placeholder 8"/>
          <p:cNvSpPr>
            <a:spLocks noGrp="1"/>
          </p:cNvSpPr>
          <p:nvPr>
            <p:ph idx="13"/>
          </p:nvPr>
        </p:nvSpPr>
        <p:spPr/>
        <p:txBody>
          <a:bodyPr/>
          <a:lstStyle/>
          <a:p>
            <a:r>
              <a:rPr lang="en-US" dirty="0" smtClean="0"/>
              <a:t>8.02s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lnSpcReduction="10000"/>
          </a:bodyPr>
          <a:lstStyle/>
          <a:p>
            <a:pPr indent="342900">
              <a:buNone/>
            </a:pPr>
            <a:r>
              <a:rPr lang="en-US" dirty="0"/>
              <a:t>With a cruising speed of </a:t>
            </a:r>
            <a:r>
              <a:rPr lang="en-US" dirty="0" smtClean="0"/>
              <a:t>2.30×10</a:t>
            </a:r>
            <a:r>
              <a:rPr lang="en-US" baseline="30000" dirty="0" smtClean="0"/>
              <a:t>3</a:t>
            </a:r>
            <a:r>
              <a:rPr lang="en-US" dirty="0" smtClean="0"/>
              <a:t> </a:t>
            </a:r>
            <a:r>
              <a:rPr lang="en-US" dirty="0"/>
              <a:t>km/h, the French supersonic </a:t>
            </a:r>
            <a:r>
              <a:rPr lang="en-US" dirty="0" smtClean="0"/>
              <a:t>passenger jet </a:t>
            </a:r>
            <a:r>
              <a:rPr lang="en-US" dirty="0"/>
              <a:t>Concorde is the fastest commercial airplane. Suppose </a:t>
            </a:r>
            <a:r>
              <a:rPr lang="en-US" dirty="0" smtClean="0"/>
              <a:t>the landing </a:t>
            </a:r>
            <a:r>
              <a:rPr lang="en-US" dirty="0"/>
              <a:t>speed of the Concorde is 20.0 percent of the cruising speed. </a:t>
            </a:r>
            <a:r>
              <a:rPr lang="en-US" dirty="0" smtClean="0"/>
              <a:t>If the </a:t>
            </a:r>
            <a:r>
              <a:rPr lang="en-US" dirty="0"/>
              <a:t>plane accelerates at –5.80 m/s</a:t>
            </a:r>
            <a:r>
              <a:rPr lang="en-US" baseline="30000" dirty="0"/>
              <a:t>2</a:t>
            </a:r>
            <a:r>
              <a:rPr lang="en-US" dirty="0"/>
              <a:t>, how far does it travel between </a:t>
            </a:r>
            <a:r>
              <a:rPr lang="en-US" dirty="0" smtClean="0"/>
              <a:t>the time </a:t>
            </a:r>
            <a:r>
              <a:rPr lang="en-US" dirty="0"/>
              <a:t>it lands and the time it comes to a complete stop?</a:t>
            </a:r>
          </a:p>
        </p:txBody>
      </p:sp>
      <p:sp>
        <p:nvSpPr>
          <p:cNvPr id="7" name="Content Placeholder 6"/>
          <p:cNvSpPr>
            <a:spLocks noGrp="1"/>
          </p:cNvSpPr>
          <p:nvPr>
            <p:ph idx="13"/>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Acceleration Practice</a:t>
            </a:r>
            <a:endParaRPr lang="en-US" dirty="0"/>
          </a:p>
        </p:txBody>
      </p:sp>
      <p:sp>
        <p:nvSpPr>
          <p:cNvPr id="5" name="Content Placeholder 4"/>
          <p:cNvSpPr>
            <a:spLocks noGrp="1"/>
          </p:cNvSpPr>
          <p:nvPr>
            <p:ph idx="1"/>
          </p:nvPr>
        </p:nvSpPr>
        <p:spPr/>
        <p:txBody>
          <a:bodyPr>
            <a:normAutofit/>
          </a:bodyPr>
          <a:lstStyle/>
          <a:p>
            <a:pPr indent="342900">
              <a:buNone/>
            </a:pPr>
            <a:r>
              <a:rPr lang="en-US" dirty="0"/>
              <a:t>The lightest car in the world was built in London and had a mass </a:t>
            </a:r>
            <a:r>
              <a:rPr lang="en-US" dirty="0" smtClean="0"/>
              <a:t>of less </a:t>
            </a:r>
            <a:r>
              <a:rPr lang="en-US" dirty="0"/>
              <a:t>than 10 kg. Its maximum speed was 25.0 km/h. Suppose the </a:t>
            </a:r>
            <a:r>
              <a:rPr lang="en-US" dirty="0" smtClean="0"/>
              <a:t>driver of </a:t>
            </a:r>
            <a:r>
              <a:rPr lang="en-US" dirty="0"/>
              <a:t>this vehicle applies the brakes while the car is moving at its </a:t>
            </a:r>
            <a:r>
              <a:rPr lang="en-US" dirty="0" smtClean="0"/>
              <a:t>maximum speed</a:t>
            </a:r>
            <a:r>
              <a:rPr lang="en-US" dirty="0"/>
              <a:t>. The car stops after traveling 16.0 m. Calculate the </a:t>
            </a:r>
            <a:r>
              <a:rPr lang="en-US" dirty="0" smtClean="0"/>
              <a:t>car’s acceleration</a:t>
            </a:r>
            <a:r>
              <a:rPr lang="en-US" dirty="0"/>
              <a:t>.</a:t>
            </a:r>
          </a:p>
        </p:txBody>
      </p:sp>
      <p:sp>
        <p:nvSpPr>
          <p:cNvPr id="7" name="Content Placeholder 6"/>
          <p:cNvSpPr>
            <a:spLocks noGrp="1"/>
          </p:cNvSpPr>
          <p:nvPr>
            <p:ph idx="13"/>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2"/>
          <a:ext cx="7772399" cy="6858002"/>
        </p:xfrm>
        <a:graphic>
          <a:graphicData uri="http://schemas.openxmlformats.org/drawingml/2006/table">
            <a:tbl>
              <a:tblPr firstRow="1" bandRow="1">
                <a:tableStyleId>{5940675A-B579-460E-94D1-54222C63F5DA}</a:tableStyleId>
              </a:tblPr>
              <a:tblGrid>
                <a:gridCol w="3073837"/>
                <a:gridCol w="1178986"/>
                <a:gridCol w="879894"/>
                <a:gridCol w="879894"/>
                <a:gridCol w="879894"/>
                <a:gridCol w="879894"/>
              </a:tblGrid>
              <a:tr h="701282">
                <a:tc>
                  <a:txBody>
                    <a:bodyPr/>
                    <a:lstStyle/>
                    <a:p>
                      <a:pPr algn="r"/>
                      <a:r>
                        <a:rPr lang="en-US" sz="3400" dirty="0" smtClean="0"/>
                        <a:t>Displacement</a:t>
                      </a: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3400" i="1" dirty="0" smtClean="0"/>
                        <a:t>Δ</a:t>
                      </a:r>
                      <a:r>
                        <a:rPr lang="en-US" sz="3400" i="1" dirty="0" smtClean="0"/>
                        <a:t>x</a:t>
                      </a:r>
                      <a:endParaRPr lang="en-US" sz="3400" i="1" dirty="0"/>
                    </a:p>
                  </a:txBody>
                  <a:tcPr marL="170675" marR="170675" marT="85337" marB="8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p>
                  </a:txBody>
                  <a:tcPr marL="170675" marR="170675" marT="85337" marB="8533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dirty="0" smtClean="0"/>
                        <a:t>Unused Variable </a:t>
                      </a:r>
                      <a:endParaRPr lang="en-US" sz="1200" dirty="0"/>
                    </a:p>
                  </a:txBody>
                  <a:tcPr marL="170675" marR="170675" marT="85337" marB="853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01282">
                <a:tc>
                  <a:txBody>
                    <a:bodyPr/>
                    <a:lstStyle/>
                    <a:p>
                      <a:pPr algn="r"/>
                      <a:r>
                        <a:rPr lang="en-US" sz="3400" dirty="0" smtClean="0"/>
                        <a:t>Initial Velocity</a:t>
                      </a: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i="1" dirty="0" smtClean="0"/>
                        <a:t>V</a:t>
                      </a:r>
                      <a:r>
                        <a:rPr lang="en-US" sz="3400" i="1" baseline="-25000" dirty="0" smtClean="0"/>
                        <a:t>i</a:t>
                      </a:r>
                      <a:endParaRPr lang="en-US" sz="3400" i="1" dirty="0"/>
                    </a:p>
                  </a:txBody>
                  <a:tcPr marL="170675" marR="170675" marT="85337" marB="8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p>
                  </a:txBody>
                  <a:tcPr marL="170675" marR="170675" marT="85337" marB="8533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01282">
                <a:tc>
                  <a:txBody>
                    <a:bodyPr/>
                    <a:lstStyle/>
                    <a:p>
                      <a:pPr algn="r"/>
                      <a:r>
                        <a:rPr lang="en-US" sz="3400" dirty="0" smtClean="0"/>
                        <a:t>Final Velocity</a:t>
                      </a: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i="1" dirty="0" err="1" smtClean="0"/>
                        <a:t>V</a:t>
                      </a:r>
                      <a:r>
                        <a:rPr lang="en-US" sz="3400" i="1" baseline="-25000" dirty="0" err="1" smtClean="0"/>
                        <a:t>f</a:t>
                      </a:r>
                      <a:endParaRPr lang="en-US" sz="3400" i="1" dirty="0"/>
                    </a:p>
                  </a:txBody>
                  <a:tcPr marL="170675" marR="170675" marT="85337" marB="8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p>
                  </a:txBody>
                  <a:tcPr marL="170675" marR="170675" marT="85337" marB="8533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Unused Variable </a:t>
                      </a:r>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01282">
                <a:tc>
                  <a:txBody>
                    <a:bodyPr/>
                    <a:lstStyle/>
                    <a:p>
                      <a:pPr algn="r"/>
                      <a:r>
                        <a:rPr lang="en-US" sz="3400" dirty="0" smtClean="0"/>
                        <a:t>Acceleration</a:t>
                      </a: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400" i="1" dirty="0" smtClean="0"/>
                        <a:t>a</a:t>
                      </a:r>
                      <a:endParaRPr lang="en-US" sz="3400" i="1" dirty="0"/>
                    </a:p>
                  </a:txBody>
                  <a:tcPr marL="170675" marR="170675" marT="85337" marB="8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Unused Variable </a:t>
                      </a:r>
                    </a:p>
                  </a:txBody>
                  <a:tcPr marL="170675" marR="170675" marT="85337" marB="8533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01282">
                <a:tc>
                  <a:txBody>
                    <a:bodyPr/>
                    <a:lstStyle/>
                    <a:p>
                      <a:pPr algn="r"/>
                      <a:r>
                        <a:rPr lang="en-US" sz="3400" dirty="0" smtClean="0"/>
                        <a:t>Time</a:t>
                      </a: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3400" i="1" dirty="0" smtClean="0"/>
                        <a:t>Δ</a:t>
                      </a:r>
                      <a:r>
                        <a:rPr lang="en-US" sz="3400" i="1" dirty="0" smtClean="0"/>
                        <a:t>t</a:t>
                      </a:r>
                      <a:endParaRPr lang="en-US" sz="3400" i="1" dirty="0"/>
                    </a:p>
                  </a:txBody>
                  <a:tcPr marL="170675" marR="170675" marT="85337" marB="853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p>
                  </a:txBody>
                  <a:tcPr marL="170675" marR="170675" marT="85337" marB="8533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dirty="0"/>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Unused Variable </a:t>
                      </a:r>
                    </a:p>
                  </a:txBody>
                  <a:tcPr marL="170675" marR="170675" marT="85337" marB="8533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1592">
                <a:tc gridSpan="2">
                  <a:txBody>
                    <a:bodyPr/>
                    <a:lstStyle/>
                    <a:p>
                      <a:pPr algn="r"/>
                      <a:endParaRPr lang="en-US" sz="3400" dirty="0"/>
                    </a:p>
                  </a:txBody>
                  <a:tcPr marL="170675" marR="170675" marT="85337" marB="8533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3400" i="1" dirty="0" smtClean="0"/>
                        <a:t>Δ</a:t>
                      </a:r>
                      <a:r>
                        <a:rPr lang="en-US" sz="3400" i="1" dirty="0" smtClean="0"/>
                        <a:t>x=½(</a:t>
                      </a:r>
                      <a:r>
                        <a:rPr lang="en-US" sz="3400" i="1" dirty="0" err="1" smtClean="0"/>
                        <a:t>v</a:t>
                      </a:r>
                      <a:r>
                        <a:rPr lang="en-US" sz="3400" i="1" baseline="-25000" dirty="0" err="1" smtClean="0"/>
                        <a:t>i</a:t>
                      </a:r>
                      <a:r>
                        <a:rPr lang="en-US" sz="3400" i="1" baseline="0" dirty="0" err="1" smtClean="0"/>
                        <a:t>+v</a:t>
                      </a:r>
                      <a:r>
                        <a:rPr lang="en-US" sz="3400" i="1" baseline="-25000" dirty="0" err="1" smtClean="0"/>
                        <a:t>f</a:t>
                      </a:r>
                      <a:r>
                        <a:rPr lang="en-US" sz="3400" i="1" baseline="0" dirty="0" smtClean="0"/>
                        <a:t>)</a:t>
                      </a:r>
                      <a:r>
                        <a:rPr lang="el-GR" sz="3400" i="1" dirty="0" smtClean="0"/>
                        <a:t> Δ</a:t>
                      </a:r>
                      <a:r>
                        <a:rPr lang="en-US" sz="3400" i="1" dirty="0" smtClean="0"/>
                        <a:t>t</a:t>
                      </a:r>
                    </a:p>
                  </a:txBody>
                  <a:tcPr marL="170675" marR="170675" marT="85337" marB="85337"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400" i="1" dirty="0" err="1" smtClean="0"/>
                        <a:t>V</a:t>
                      </a:r>
                      <a:r>
                        <a:rPr lang="en-US" sz="3400" i="1" baseline="-25000" dirty="0" err="1" smtClean="0"/>
                        <a:t>f</a:t>
                      </a:r>
                      <a:r>
                        <a:rPr lang="en-US" sz="3400" i="1" baseline="0" dirty="0" smtClean="0"/>
                        <a:t>=</a:t>
                      </a:r>
                      <a:r>
                        <a:rPr lang="en-US" sz="3400" i="1" baseline="0" dirty="0" err="1" smtClean="0"/>
                        <a:t>v</a:t>
                      </a:r>
                      <a:r>
                        <a:rPr lang="en-US" sz="3400" i="1" baseline="-25000" dirty="0" err="1" smtClean="0"/>
                        <a:t>i</a:t>
                      </a:r>
                      <a:r>
                        <a:rPr lang="en-US" sz="3400" i="1" baseline="0" dirty="0" err="1" smtClean="0"/>
                        <a:t>+a</a:t>
                      </a:r>
                      <a:r>
                        <a:rPr lang="el-GR" sz="3400" i="1" dirty="0" smtClean="0"/>
                        <a:t>Δ</a:t>
                      </a:r>
                      <a:r>
                        <a:rPr lang="en-US" sz="3400" i="1" dirty="0" smtClean="0"/>
                        <a:t>t</a:t>
                      </a:r>
                    </a:p>
                  </a:txBody>
                  <a:tcPr marL="170675" marR="170675" marT="85337" marB="85337"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3400" i="1" dirty="0" smtClean="0"/>
                        <a:t>Δ</a:t>
                      </a:r>
                      <a:r>
                        <a:rPr lang="en-US" sz="3400" i="1" dirty="0" smtClean="0"/>
                        <a:t>x=v</a:t>
                      </a:r>
                      <a:r>
                        <a:rPr lang="en-US" sz="3400" i="1" baseline="-25000" dirty="0" smtClean="0"/>
                        <a:t>i</a:t>
                      </a:r>
                      <a:r>
                        <a:rPr lang="el-GR" sz="3400" i="1" dirty="0" smtClean="0"/>
                        <a:t>Δ</a:t>
                      </a:r>
                      <a:r>
                        <a:rPr lang="en-US" sz="3400" i="1" dirty="0" smtClean="0"/>
                        <a:t>t+½a</a:t>
                      </a:r>
                      <a:r>
                        <a:rPr lang="el-GR" sz="3400" i="1" dirty="0" smtClean="0"/>
                        <a:t>Δ</a:t>
                      </a:r>
                      <a:r>
                        <a:rPr lang="en-US" sz="3400" i="1" dirty="0" smtClean="0"/>
                        <a:t>t</a:t>
                      </a:r>
                      <a:r>
                        <a:rPr lang="en-US" sz="3400" i="1" baseline="30000" dirty="0" smtClean="0"/>
                        <a:t>2</a:t>
                      </a:r>
                      <a:endParaRPr lang="en-US" sz="3400" i="1" dirty="0" smtClean="0"/>
                    </a:p>
                  </a:txBody>
                  <a:tcPr marL="170675" marR="170675" marT="85337" marB="85337"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400" i="1" dirty="0" smtClean="0"/>
                        <a:t>V</a:t>
                      </a:r>
                      <a:r>
                        <a:rPr lang="en-US" sz="3400" i="1" baseline="-25000" dirty="0" smtClean="0"/>
                        <a:t>f</a:t>
                      </a:r>
                      <a:r>
                        <a:rPr lang="en-US" sz="3400" i="1" baseline="30000" dirty="0" smtClean="0"/>
                        <a:t>2</a:t>
                      </a:r>
                      <a:r>
                        <a:rPr lang="en-US" sz="3400" i="1" baseline="0" dirty="0" smtClean="0"/>
                        <a:t>=V</a:t>
                      </a:r>
                      <a:r>
                        <a:rPr lang="en-US" sz="3400" i="1" baseline="-25000" dirty="0" smtClean="0"/>
                        <a:t>i</a:t>
                      </a:r>
                      <a:r>
                        <a:rPr lang="en-US" sz="3400" i="1" baseline="30000" dirty="0" smtClean="0"/>
                        <a:t>2</a:t>
                      </a:r>
                      <a:r>
                        <a:rPr lang="en-US" sz="3400" i="1" baseline="0" dirty="0" smtClean="0"/>
                        <a:t> +2a</a:t>
                      </a:r>
                      <a:r>
                        <a:rPr lang="el-GR" sz="3400" i="1" dirty="0" smtClean="0"/>
                        <a:t>Δ</a:t>
                      </a:r>
                      <a:r>
                        <a:rPr lang="en-US" sz="3400" i="1" dirty="0" smtClean="0"/>
                        <a:t>x</a:t>
                      </a:r>
                      <a:endParaRPr lang="en-US" sz="3400" i="1" dirty="0"/>
                    </a:p>
                  </a:txBody>
                  <a:tcPr marL="170675" marR="170675" marT="85337" marB="85337"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12-Point Star 5"/>
          <p:cNvSpPr/>
          <p:nvPr/>
        </p:nvSpPr>
        <p:spPr>
          <a:xfrm rot="21046068">
            <a:off x="1305347" y="5088462"/>
            <a:ext cx="2743200" cy="1295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Reorganized By Andrea </a:t>
            </a:r>
            <a:r>
              <a:rPr lang="en-US" dirty="0" err="1" smtClean="0"/>
              <a:t>Kutcha</a:t>
            </a:r>
            <a:r>
              <a:rPr lang="en-US" dirty="0" smtClean="0"/>
              <a:t>!</a:t>
            </a:r>
            <a:endParaRPr lang="en-US" dirty="0"/>
          </a:p>
        </p:txBody>
      </p:sp>
      <p:sp>
        <p:nvSpPr>
          <p:cNvPr id="5" name="Right Arrow 4"/>
          <p:cNvSpPr/>
          <p:nvPr/>
        </p:nvSpPr>
        <p:spPr>
          <a:xfrm>
            <a:off x="762000" y="3657600"/>
            <a:ext cx="40386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Derive these from the 2 definitions!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Acceleration due to gravity</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Acceleration due to Gravity (Freefall)</a:t>
            </a:r>
            <a:endParaRPr lang="en-US" dirty="0"/>
          </a:p>
        </p:txBody>
      </p:sp>
      <p:sp>
        <p:nvSpPr>
          <p:cNvPr id="7" name="Content Placeholder 6"/>
          <p:cNvSpPr>
            <a:spLocks noGrp="1"/>
          </p:cNvSpPr>
          <p:nvPr>
            <p:ph sz="half" idx="1"/>
          </p:nvPr>
        </p:nvSpPr>
        <p:spPr>
          <a:xfrm>
            <a:off x="457200" y="1600201"/>
            <a:ext cx="8229600" cy="838200"/>
          </a:xfrm>
        </p:spPr>
        <p:txBody>
          <a:bodyPr>
            <a:normAutofit fontScale="85000" lnSpcReduction="10000"/>
          </a:bodyPr>
          <a:lstStyle/>
          <a:p>
            <a:pPr marL="0" indent="342900">
              <a:buNone/>
            </a:pPr>
            <a:r>
              <a:rPr lang="en-US" dirty="0" smtClean="0"/>
              <a:t>Gravity is a force that is relatively consistent on the surface of the Earth, and we will begin to apply these regularities in class</a:t>
            </a:r>
            <a:endParaRPr lang="en-US" dirty="0"/>
          </a:p>
        </p:txBody>
      </p:sp>
      <p:pic>
        <p:nvPicPr>
          <p:cNvPr id="9" name="Content Placeholder 8" descr="cannonball person.jpg"/>
          <p:cNvPicPr>
            <a:picLocks noGrp="1" noChangeAspect="1"/>
          </p:cNvPicPr>
          <p:nvPr>
            <p:ph sz="half" idx="2"/>
          </p:nvPr>
        </p:nvPicPr>
        <p:blipFill>
          <a:blip r:embed="rId2" cstate="print"/>
          <a:stretch>
            <a:fillRect/>
          </a:stretch>
        </p:blipFill>
        <p:spPr>
          <a:xfrm>
            <a:off x="457200" y="2560320"/>
            <a:ext cx="8229600" cy="395020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due to Gravity</a:t>
            </a:r>
            <a:endParaRPr lang="en-US" dirty="0"/>
          </a:p>
        </p:txBody>
      </p:sp>
      <p:sp>
        <p:nvSpPr>
          <p:cNvPr id="3" name="Content Placeholder 2"/>
          <p:cNvSpPr>
            <a:spLocks noGrp="1"/>
          </p:cNvSpPr>
          <p:nvPr>
            <p:ph sz="half" idx="1"/>
          </p:nvPr>
        </p:nvSpPr>
        <p:spPr/>
        <p:txBody>
          <a:bodyPr/>
          <a:lstStyle/>
          <a:p>
            <a:r>
              <a:rPr lang="en-US" dirty="0" smtClean="0"/>
              <a:t>Gravity is the force that pulls any two objects with mass toward on another</a:t>
            </a:r>
          </a:p>
          <a:p>
            <a:r>
              <a:rPr lang="en-US" dirty="0" smtClean="0"/>
              <a:t>On the surface of Earth, it is felt as a constant downward pull</a:t>
            </a:r>
          </a:p>
          <a:p>
            <a:pPr lvl="1"/>
            <a:r>
              <a:rPr lang="en-US" dirty="0" smtClean="0"/>
              <a:t>At sea level this is effectively a downward acceleration of 9.8m/s</a:t>
            </a:r>
            <a:r>
              <a:rPr lang="en-US" baseline="30000" dirty="0" smtClean="0"/>
              <a:t>2</a:t>
            </a:r>
          </a:p>
          <a:p>
            <a:pPr lvl="1"/>
            <a:endParaRPr lang="en-US" dirty="0"/>
          </a:p>
        </p:txBody>
      </p:sp>
      <p:pic>
        <p:nvPicPr>
          <p:cNvPr id="5" name="Content Placeholder 4" descr="europe_gravity.jpg"/>
          <p:cNvPicPr>
            <a:picLocks noGrp="1" noChangeAspect="1"/>
          </p:cNvPicPr>
          <p:nvPr>
            <p:ph sz="half" idx="2"/>
          </p:nvPr>
        </p:nvPicPr>
        <p:blipFill>
          <a:blip r:embed="rId2" cstate="print"/>
          <a:stretch>
            <a:fillRect/>
          </a:stretch>
        </p:blipFill>
        <p:spPr>
          <a:xfrm>
            <a:off x="4648200" y="1752600"/>
            <a:ext cx="4038600" cy="3444028"/>
          </a:xfrm>
        </p:spPr>
      </p:pic>
      <p:sp>
        <p:nvSpPr>
          <p:cNvPr id="6" name="TextBox 5"/>
          <p:cNvSpPr txBox="1"/>
          <p:nvPr/>
        </p:nvSpPr>
        <p:spPr>
          <a:xfrm>
            <a:off x="4572000" y="5181600"/>
            <a:ext cx="4267200" cy="830997"/>
          </a:xfrm>
          <a:prstGeom prst="rect">
            <a:avLst/>
          </a:prstGeom>
          <a:noFill/>
        </p:spPr>
        <p:txBody>
          <a:bodyPr wrap="square" rtlCol="0">
            <a:spAutoFit/>
          </a:bodyPr>
          <a:lstStyle/>
          <a:p>
            <a:r>
              <a:rPr lang="en-US" sz="1600" dirty="0" smtClean="0"/>
              <a:t>The small variations of gravity across Europe.</a:t>
            </a:r>
          </a:p>
          <a:p>
            <a:r>
              <a:rPr lang="en-US" sz="1600" dirty="0" smtClean="0"/>
              <a:t>Gravity changes with altitude, and distribution of mass (a non-uniform density) within the Earth.</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racanon_lg.GIF"/>
          <p:cNvPicPr>
            <a:picLocks noGrp="1" noChangeAspect="1"/>
          </p:cNvPicPr>
          <p:nvPr>
            <p:ph sz="half" idx="2"/>
          </p:nvPr>
        </p:nvPicPr>
        <p:blipFill>
          <a:blip r:embed="rId2" cstate="print"/>
          <a:stretch>
            <a:fillRect/>
          </a:stretch>
        </p:blipFill>
        <p:spPr>
          <a:xfrm>
            <a:off x="1981200" y="3805238"/>
            <a:ext cx="5486400" cy="2443162"/>
          </a:xfrm>
        </p:spPr>
      </p:pic>
      <p:sp>
        <p:nvSpPr>
          <p:cNvPr id="2" name="Title 1"/>
          <p:cNvSpPr>
            <a:spLocks noGrp="1"/>
          </p:cNvSpPr>
          <p:nvPr>
            <p:ph type="title"/>
          </p:nvPr>
        </p:nvSpPr>
        <p:spPr/>
        <p:txBody>
          <a:bodyPr/>
          <a:lstStyle/>
          <a:p>
            <a:r>
              <a:rPr lang="en-US" dirty="0" smtClean="0"/>
              <a:t>Acceleration due to Gravity</a:t>
            </a:r>
            <a:endParaRPr lang="en-US" dirty="0"/>
          </a:p>
        </p:txBody>
      </p:sp>
      <p:sp>
        <p:nvSpPr>
          <p:cNvPr id="3" name="Content Placeholder 2"/>
          <p:cNvSpPr>
            <a:spLocks noGrp="1"/>
          </p:cNvSpPr>
          <p:nvPr>
            <p:ph sz="half" idx="1"/>
          </p:nvPr>
        </p:nvSpPr>
        <p:spPr>
          <a:xfrm>
            <a:off x="457200" y="1600201"/>
            <a:ext cx="8153400" cy="2209800"/>
          </a:xfrm>
        </p:spPr>
        <p:txBody>
          <a:bodyPr>
            <a:normAutofit fontScale="85000" lnSpcReduction="20000"/>
          </a:bodyPr>
          <a:lstStyle/>
          <a:p>
            <a:r>
              <a:rPr lang="en-US" dirty="0" smtClean="0"/>
              <a:t>Objects that are in freefall will have a vertical velocity of Zero at the top of their flight path</a:t>
            </a:r>
          </a:p>
          <a:p>
            <a:r>
              <a:rPr lang="en-US" dirty="0" smtClean="0"/>
              <a:t>An object thrown upward will have the same magnitude (but opposite) vertical velocity a the same height coming downward</a:t>
            </a:r>
          </a:p>
          <a:p>
            <a:r>
              <a:rPr lang="en-US" dirty="0" smtClean="0"/>
              <a:t>We will soon see that the X &amp; Y components are separate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Things to know for most freefall problems</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Acceleration will be </a:t>
            </a:r>
            <a:r>
              <a:rPr lang="en-US" i="1" dirty="0" smtClean="0"/>
              <a:t>g</a:t>
            </a:r>
            <a:r>
              <a:rPr lang="en-US" dirty="0" smtClean="0"/>
              <a:t>:   -9.8m/s</a:t>
            </a:r>
            <a:r>
              <a:rPr lang="en-US" baseline="30000" dirty="0" smtClean="0"/>
              <a:t>2</a:t>
            </a:r>
            <a:endParaRPr lang="en-US" dirty="0" smtClean="0"/>
          </a:p>
          <a:p>
            <a:r>
              <a:rPr lang="en-US" dirty="0" smtClean="0"/>
              <a:t>Anything that is “dropped” has an initial vertical velocity of zero</a:t>
            </a:r>
          </a:p>
          <a:p>
            <a:r>
              <a:rPr lang="en-US" dirty="0" smtClean="0"/>
              <a:t>At the same height in a continuous flight path, an object will be traveling at the same speed (and the opposite direction)</a:t>
            </a:r>
          </a:p>
        </p:txBody>
      </p:sp>
      <p:sp>
        <p:nvSpPr>
          <p:cNvPr id="7" name="Content Placeholder 6"/>
          <p:cNvSpPr>
            <a:spLocks noGrp="1"/>
          </p:cNvSpPr>
          <p:nvPr>
            <p:ph sz="half" idx="2"/>
          </p:nvPr>
        </p:nvSpPr>
        <p:spPr/>
        <p:txBody>
          <a:bodyPr>
            <a:normAutofit lnSpcReduction="10000"/>
          </a:bodyPr>
          <a:lstStyle/>
          <a:p>
            <a:r>
              <a:rPr lang="en-US" dirty="0" smtClean="0"/>
              <a:t>Unless an object is going straight up and down, the object in freefall will always travel through some segment of a parabola</a:t>
            </a:r>
          </a:p>
          <a:p>
            <a:r>
              <a:rPr lang="en-US" dirty="0" smtClean="0"/>
              <a:t>At the top of a parabolic flight path the vertical velocity of the object is zero for an instant</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same things to know (don’t write)</a:t>
            </a:r>
            <a:endParaRPr lang="en-US" dirty="0"/>
          </a:p>
        </p:txBody>
      </p:sp>
      <p:pic>
        <p:nvPicPr>
          <p:cNvPr id="6" name="Content Placeholder 5" descr="projectile.gif"/>
          <p:cNvPicPr>
            <a:picLocks noGrp="1" noChangeAspect="1"/>
          </p:cNvPicPr>
          <p:nvPr>
            <p:ph sz="half" idx="1"/>
          </p:nvPr>
        </p:nvPicPr>
        <p:blipFill>
          <a:blip r:embed="rId2" cstate="print"/>
          <a:srcRect r="13717"/>
          <a:stretch>
            <a:fillRect/>
          </a:stretch>
        </p:blipFill>
        <p:spPr>
          <a:xfrm>
            <a:off x="304800" y="1371600"/>
            <a:ext cx="4343400" cy="2701131"/>
          </a:xfrm>
        </p:spPr>
      </p:pic>
      <p:sp>
        <p:nvSpPr>
          <p:cNvPr id="4" name="Content Placeholder 3"/>
          <p:cNvSpPr>
            <a:spLocks noGrp="1"/>
          </p:cNvSpPr>
          <p:nvPr>
            <p:ph sz="half" idx="2"/>
          </p:nvPr>
        </p:nvSpPr>
        <p:spPr>
          <a:xfrm>
            <a:off x="4648200" y="1600200"/>
            <a:ext cx="4191000" cy="4876800"/>
          </a:xfrm>
        </p:spPr>
        <p:txBody>
          <a:bodyPr>
            <a:normAutofit fontScale="92500" lnSpcReduction="20000"/>
          </a:bodyPr>
          <a:lstStyle/>
          <a:p>
            <a:r>
              <a:rPr lang="en-US" dirty="0" smtClean="0"/>
              <a:t>Acceleration will be </a:t>
            </a:r>
            <a:r>
              <a:rPr lang="en-US" i="1" dirty="0" smtClean="0"/>
              <a:t>g</a:t>
            </a:r>
            <a:r>
              <a:rPr lang="en-US" dirty="0" smtClean="0"/>
              <a:t>:             -9.8m/s</a:t>
            </a:r>
            <a:r>
              <a:rPr lang="en-US" baseline="30000" dirty="0" smtClean="0"/>
              <a:t>2</a:t>
            </a:r>
            <a:endParaRPr lang="en-US" dirty="0" smtClean="0"/>
          </a:p>
          <a:p>
            <a:r>
              <a:rPr lang="en-US" dirty="0" smtClean="0"/>
              <a:t>Anything that is “dropped” has an initial vertical velocity of zero</a:t>
            </a:r>
          </a:p>
          <a:p>
            <a:r>
              <a:rPr lang="en-US" dirty="0" smtClean="0"/>
              <a:t>At the same height in a continuous flight path, an object will be traveling at the same speed (and the opposite direction) </a:t>
            </a:r>
          </a:p>
          <a:p>
            <a:r>
              <a:rPr lang="en-US" dirty="0" smtClean="0"/>
              <a:t>At the top of a parabolic flight path the vertical velocity of the object is zero for an instant</a:t>
            </a:r>
          </a:p>
          <a:p>
            <a:endParaRPr lang="en-US" dirty="0" smtClean="0"/>
          </a:p>
          <a:p>
            <a:endParaRPr lang="en-US" dirty="0"/>
          </a:p>
        </p:txBody>
      </p:sp>
      <p:pic>
        <p:nvPicPr>
          <p:cNvPr id="7" name="Content Placeholder 5" descr="projectile.gif"/>
          <p:cNvPicPr>
            <a:picLocks noChangeAspect="1"/>
          </p:cNvPicPr>
          <p:nvPr/>
        </p:nvPicPr>
        <p:blipFill>
          <a:blip r:embed="rId2" cstate="print"/>
          <a:srcRect r="13717"/>
          <a:stretch>
            <a:fillRect/>
          </a:stretch>
        </p:blipFill>
        <p:spPr>
          <a:xfrm>
            <a:off x="990600" y="3962400"/>
            <a:ext cx="2971800" cy="2701131"/>
          </a:xfrm>
          <a:prstGeom prst="rect">
            <a:avLst/>
          </a:prstGeom>
        </p:spPr>
      </p:pic>
      <p:pic>
        <p:nvPicPr>
          <p:cNvPr id="8" name="Content Placeholder 5" descr="projectile.gif"/>
          <p:cNvPicPr>
            <a:picLocks noChangeAspect="1"/>
          </p:cNvPicPr>
          <p:nvPr/>
        </p:nvPicPr>
        <p:blipFill>
          <a:blip r:embed="rId2" cstate="print"/>
          <a:srcRect r="13717"/>
          <a:stretch>
            <a:fillRect/>
          </a:stretch>
        </p:blipFill>
        <p:spPr>
          <a:xfrm>
            <a:off x="2362200" y="3962400"/>
            <a:ext cx="533400" cy="2701131"/>
          </a:xfrm>
          <a:prstGeom prst="rect">
            <a:avLst/>
          </a:prstGeom>
        </p:spPr>
      </p:pic>
      <p:cxnSp>
        <p:nvCxnSpPr>
          <p:cNvPr id="10" name="Straight Connector 9"/>
          <p:cNvCxnSpPr>
            <a:stCxn id="8" idx="0"/>
            <a:endCxn id="8" idx="2"/>
          </p:cNvCxnSpPr>
          <p:nvPr/>
        </p:nvCxnSpPr>
        <p:spPr>
          <a:xfrm rot="16200000" flipH="1">
            <a:off x="1278334" y="5312965"/>
            <a:ext cx="270113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Motion in one dimension</a:t>
            </a:r>
            <a:endParaRPr lang="en-US" dirty="0"/>
          </a:p>
        </p:txBody>
      </p:sp>
      <p:sp>
        <p:nvSpPr>
          <p:cNvPr id="6" name="Text Placeholder 5"/>
          <p:cNvSpPr>
            <a:spLocks noGrp="1"/>
          </p:cNvSpPr>
          <p:nvPr>
            <p:ph type="body" idx="1"/>
          </p:nvPr>
        </p:nvSpPr>
        <p:spPr/>
        <p:txBody>
          <a:bodyPr/>
          <a:lstStyle/>
          <a:p>
            <a:r>
              <a:rPr lang="en-US" dirty="0" smtClean="0"/>
              <a:t>The very simplest form of Newtonian Mechanics with a three phase introduction to the quintessential mathematical thinking of physics</a:t>
            </a:r>
          </a:p>
        </p:txBody>
      </p:sp>
      <p:pic>
        <p:nvPicPr>
          <p:cNvPr id="4" name="Picture 3" descr="Untitled.png">
            <a:hlinkClick r:id="rId2"/>
          </p:cNvPr>
          <p:cNvPicPr>
            <a:picLocks noChangeAspect="1"/>
          </p:cNvPicPr>
          <p:nvPr/>
        </p:nvPicPr>
        <p:blipFill>
          <a:blip r:embed="rId3" cstate="print"/>
          <a:stretch>
            <a:fillRect/>
          </a:stretch>
        </p:blipFill>
        <p:spPr>
          <a:xfrm>
            <a:off x="2590800" y="685800"/>
            <a:ext cx="4829743" cy="288427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Freefall Practice</a:t>
            </a:r>
            <a:endParaRPr lang="en-US" dirty="0"/>
          </a:p>
        </p:txBody>
      </p:sp>
      <p:sp>
        <p:nvSpPr>
          <p:cNvPr id="3" name="Content Placeholder 2"/>
          <p:cNvSpPr>
            <a:spLocks noGrp="1"/>
          </p:cNvSpPr>
          <p:nvPr>
            <p:ph idx="1"/>
          </p:nvPr>
        </p:nvSpPr>
        <p:spPr/>
        <p:txBody>
          <a:bodyPr>
            <a:normAutofit/>
          </a:bodyPr>
          <a:lstStyle/>
          <a:p>
            <a:pPr lvl="0"/>
            <a:r>
              <a:rPr lang="en-US" dirty="0" smtClean="0"/>
              <a:t>In a scientific test conducted in Arizona, a special cannon called HARP (High Altitude Research Project) shot a projectile straight up. If the projectile’s initial speed was 3000 m/s, how long did it take the projectile to reach its maximum height? What is the maximum height?</a:t>
            </a:r>
          </a:p>
          <a:p>
            <a:pPr lvl="0"/>
            <a:r>
              <a:rPr lang="en-US" dirty="0" smtClean="0"/>
              <a:t>(c </a:t>
            </a:r>
            <a:r>
              <a:rPr lang="en-US" dirty="0" err="1" smtClean="0"/>
              <a:t>prob</a:t>
            </a:r>
            <a:r>
              <a:rPr lang="en-US" dirty="0" smtClean="0"/>
              <a:t> 2- modified)</a:t>
            </a:r>
          </a:p>
        </p:txBody>
      </p:sp>
      <p:sp>
        <p:nvSpPr>
          <p:cNvPr id="4" name="Content Placeholder 3"/>
          <p:cNvSpPr>
            <a:spLocks noGrp="1"/>
          </p:cNvSpPr>
          <p:nvPr>
            <p:ph idx="13"/>
          </p:nvPr>
        </p:nvSpPr>
        <p:spPr/>
        <p:txBody>
          <a:bodyPr/>
          <a:lstStyle/>
          <a:p>
            <a:r>
              <a:rPr lang="en-US" dirty="0" smtClean="0"/>
              <a:t>X 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The John Hancock Center in Chicago is the tallest building in the United States in which there are residential apartments. The Hancock Center is 343 m tall. Suppose a resident accidentally causes a chunk of ice to fall from the roof. What would be the velocity of the ice as it hits the ground? Neglect air resistance.</a:t>
            </a:r>
          </a:p>
          <a:p>
            <a:r>
              <a:rPr lang="en-US" dirty="0" smtClean="0"/>
              <a:t>(F </a:t>
            </a:r>
            <a:r>
              <a:rPr lang="en-US" dirty="0" err="1" smtClean="0"/>
              <a:t>Prob</a:t>
            </a:r>
            <a:r>
              <a:rPr lang="en-US" dirty="0" smtClean="0"/>
              <a:t> 1)</a:t>
            </a:r>
            <a:endParaRPr lang="en-US" dirty="0"/>
          </a:p>
        </p:txBody>
      </p:sp>
      <p:sp>
        <p:nvSpPr>
          <p:cNvPr id="4" name="Content Placeholder 3"/>
          <p:cNvSpPr>
            <a:spLocks noGrp="1"/>
          </p:cNvSpPr>
          <p:nvPr>
            <p:ph idx="13"/>
          </p:nvPr>
        </p:nvSpPr>
        <p:spPr/>
        <p:txBody>
          <a:bodyPr/>
          <a:lstStyle/>
          <a:p>
            <a:r>
              <a:rPr lang="en-US" dirty="0" smtClean="0"/>
              <a:t>- 82.0 m/s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lstStyle/>
          <a:p>
            <a:r>
              <a:rPr lang="en-US" dirty="0" smtClean="0"/>
              <a:t>Brian Berg of Iowa built a house of cards 4.88 m tall. Suppose Berg throws a ball from ground level with a velocity of 9.98 m/s straight up. What is the velocity of the ball as it first passes the top of the card house?</a:t>
            </a:r>
          </a:p>
          <a:p>
            <a:r>
              <a:rPr lang="en-US" dirty="0" smtClean="0"/>
              <a:t>(F </a:t>
            </a:r>
            <a:r>
              <a:rPr lang="en-US" dirty="0" err="1" smtClean="0"/>
              <a:t>Prob</a:t>
            </a:r>
            <a:r>
              <a:rPr lang="en-US" dirty="0" smtClean="0"/>
              <a:t> 2)</a:t>
            </a:r>
          </a:p>
          <a:p>
            <a:endParaRPr lang="en-US" dirty="0"/>
          </a:p>
        </p:txBody>
      </p:sp>
      <p:sp>
        <p:nvSpPr>
          <p:cNvPr id="4" name="Content Placeholder 3"/>
          <p:cNvSpPr>
            <a:spLocks noGrp="1"/>
          </p:cNvSpPr>
          <p:nvPr>
            <p:ph idx="13"/>
          </p:nvPr>
        </p:nvSpPr>
        <p:spPr/>
        <p:txBody>
          <a:bodyPr/>
          <a:lstStyle/>
          <a:p>
            <a:r>
              <a:rPr lang="en-US" dirty="0" smtClean="0"/>
              <a:t>± 1.97 m/s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lstStyle/>
          <a:p>
            <a:r>
              <a:rPr lang="en-US" dirty="0" smtClean="0"/>
              <a:t>The Sears Tower in Chicago is 443 m tall. Suppose a book is dropped from the top of the building. What would be the book’s velocity at a point 221 m above the ground? Neglect air resistance.</a:t>
            </a:r>
          </a:p>
          <a:p>
            <a:r>
              <a:rPr lang="en-US" dirty="0" smtClean="0"/>
              <a:t>(F </a:t>
            </a:r>
            <a:r>
              <a:rPr lang="en-US" dirty="0" err="1" smtClean="0"/>
              <a:t>Prob</a:t>
            </a:r>
            <a:r>
              <a:rPr lang="en-US" dirty="0" smtClean="0"/>
              <a:t> 3)</a:t>
            </a:r>
          </a:p>
          <a:p>
            <a:endParaRPr lang="en-US" dirty="0"/>
          </a:p>
        </p:txBody>
      </p:sp>
      <p:sp>
        <p:nvSpPr>
          <p:cNvPr id="4" name="Content Placeholder 3"/>
          <p:cNvSpPr>
            <a:spLocks noGrp="1"/>
          </p:cNvSpPr>
          <p:nvPr>
            <p:ph idx="13"/>
          </p:nvPr>
        </p:nvSpPr>
        <p:spPr/>
        <p:txBody>
          <a:bodyPr/>
          <a:lstStyle/>
          <a:p>
            <a:r>
              <a:rPr lang="en-US" dirty="0" smtClean="0"/>
              <a:t>-66.0 m/s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a:bodyPr>
          <a:lstStyle/>
          <a:p>
            <a:r>
              <a:rPr lang="en-US" dirty="0" smtClean="0"/>
              <a:t>The tallest roller coaster in the world is the Desperado in Nevada. It has a lift height of 64 m. If an archer shoots an arrow straight up in the air and the arrow passes the top of the roller coaster 3.0 s after the arrow is shot, what is the initial speed of the arrow?</a:t>
            </a:r>
          </a:p>
          <a:p>
            <a:r>
              <a:rPr lang="en-US" dirty="0" smtClean="0"/>
              <a:t>(F </a:t>
            </a:r>
            <a:r>
              <a:rPr lang="en-US" dirty="0" err="1" smtClean="0"/>
              <a:t>Prob</a:t>
            </a:r>
            <a:r>
              <a:rPr lang="en-US" dirty="0" smtClean="0"/>
              <a:t> 4)</a:t>
            </a:r>
          </a:p>
        </p:txBody>
      </p:sp>
      <p:sp>
        <p:nvSpPr>
          <p:cNvPr id="4" name="Content Placeholder 3"/>
          <p:cNvSpPr>
            <a:spLocks noGrp="1"/>
          </p:cNvSpPr>
          <p:nvPr>
            <p:ph idx="13"/>
          </p:nvPr>
        </p:nvSpPr>
        <p:spPr/>
        <p:txBody>
          <a:bodyPr/>
          <a:lstStyle/>
          <a:p>
            <a:r>
              <a:rPr lang="en-US" dirty="0" smtClean="0"/>
              <a:t>36 m/s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a:bodyPr>
          <a:lstStyle/>
          <a:p>
            <a:r>
              <a:rPr lang="en-US" dirty="0" smtClean="0"/>
              <a:t>The tallest </a:t>
            </a:r>
            <a:r>
              <a:rPr lang="en-US" i="1" dirty="0" smtClean="0"/>
              <a:t>Sequoia </a:t>
            </a:r>
            <a:r>
              <a:rPr lang="en-US" i="1" dirty="0" err="1" smtClean="0"/>
              <a:t>sempervirens</a:t>
            </a:r>
            <a:r>
              <a:rPr lang="en-US" i="1" dirty="0" smtClean="0"/>
              <a:t> tree in California’s Redwood National </a:t>
            </a:r>
            <a:r>
              <a:rPr lang="en-US" dirty="0" smtClean="0"/>
              <a:t>Park is 111 m tall. Suppose an object is thrown downward from the top of that tree with a certain initial velocity. If the object reaches the ground in 3.80 s, what is the object’s initial velocity?</a:t>
            </a:r>
          </a:p>
          <a:p>
            <a:r>
              <a:rPr lang="en-US" dirty="0" smtClean="0"/>
              <a:t>(F </a:t>
            </a:r>
            <a:r>
              <a:rPr lang="en-US" dirty="0" err="1" smtClean="0"/>
              <a:t>Prob</a:t>
            </a:r>
            <a:r>
              <a:rPr lang="en-US" dirty="0" smtClean="0"/>
              <a:t> 5)</a:t>
            </a:r>
          </a:p>
        </p:txBody>
      </p:sp>
      <p:sp>
        <p:nvSpPr>
          <p:cNvPr id="4" name="Content Placeholder 3"/>
          <p:cNvSpPr>
            <a:spLocks noGrp="1"/>
          </p:cNvSpPr>
          <p:nvPr>
            <p:ph idx="13"/>
          </p:nvPr>
        </p:nvSpPr>
        <p:spPr/>
        <p:txBody>
          <a:bodyPr/>
          <a:lstStyle/>
          <a:p>
            <a:r>
              <a:rPr lang="en-US" dirty="0" smtClean="0"/>
              <a:t>-10.6 m/s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a:bodyPr>
          <a:lstStyle/>
          <a:p>
            <a:r>
              <a:rPr lang="en-US" dirty="0" smtClean="0"/>
              <a:t>The Westin Stamford Hotel in Detroit is 228 m tall. If a worker on the roof drops a sandwich, how long does it take the sandwich to hit the ground, assuming there is no air resistance? How would air resistance affect the answer?</a:t>
            </a:r>
          </a:p>
          <a:p>
            <a:r>
              <a:rPr lang="en-US" dirty="0" smtClean="0"/>
              <a:t>(F </a:t>
            </a:r>
            <a:r>
              <a:rPr lang="en-US" dirty="0" err="1" smtClean="0"/>
              <a:t>Prob</a:t>
            </a:r>
            <a:r>
              <a:rPr lang="en-US" dirty="0" smtClean="0"/>
              <a:t> 6)</a:t>
            </a:r>
            <a:endParaRPr lang="en-US" dirty="0"/>
          </a:p>
        </p:txBody>
      </p:sp>
      <p:sp>
        <p:nvSpPr>
          <p:cNvPr id="4" name="Content Placeholder 3"/>
          <p:cNvSpPr>
            <a:spLocks noGrp="1"/>
          </p:cNvSpPr>
          <p:nvPr>
            <p:ph idx="13"/>
          </p:nvPr>
        </p:nvSpPr>
        <p:spPr/>
        <p:txBody>
          <a:bodyPr/>
          <a:lstStyle/>
          <a:p>
            <a:r>
              <a:rPr lang="en-US" dirty="0" smtClean="0"/>
              <a:t>6.82 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man named </a:t>
            </a:r>
            <a:r>
              <a:rPr lang="en-US" dirty="0" err="1" smtClean="0"/>
              <a:t>Bungkas</a:t>
            </a:r>
            <a:r>
              <a:rPr lang="en-US" dirty="0" smtClean="0"/>
              <a:t> climbed a palm tree in 1970 and built himself a nest there. In 1994 he was still up there, and he had not left the tree for 24 years. Suppose </a:t>
            </a:r>
            <a:r>
              <a:rPr lang="en-US" dirty="0" err="1" smtClean="0"/>
              <a:t>Bungkas</a:t>
            </a:r>
            <a:r>
              <a:rPr lang="en-US" dirty="0" smtClean="0"/>
              <a:t> asks a villager for a newspaper, which is thrown to him straight up with an initial speed of 12.0 m/s. When </a:t>
            </a:r>
            <a:r>
              <a:rPr lang="en-US" dirty="0" err="1" smtClean="0"/>
              <a:t>Bungkas</a:t>
            </a:r>
            <a:r>
              <a:rPr lang="en-US" dirty="0" smtClean="0"/>
              <a:t> catches the newspaper from his nest, the newspaper’s velocity is 3.0 m/s, directed upward. From this information, find the height at which the nest was built. Assume that the newspaper is thrown from a height of 1.50 m above the ground.</a:t>
            </a:r>
          </a:p>
          <a:p>
            <a:r>
              <a:rPr lang="en-US" dirty="0" smtClean="0"/>
              <a:t>(F </a:t>
            </a:r>
            <a:r>
              <a:rPr lang="en-US" dirty="0" err="1" smtClean="0"/>
              <a:t>Prob</a:t>
            </a:r>
            <a:r>
              <a:rPr lang="en-US" dirty="0" smtClean="0"/>
              <a:t> 7)</a:t>
            </a:r>
            <a:endParaRPr lang="en-US" dirty="0"/>
          </a:p>
        </p:txBody>
      </p:sp>
      <p:sp>
        <p:nvSpPr>
          <p:cNvPr id="4" name="Content Placeholder 3"/>
          <p:cNvSpPr>
            <a:spLocks noGrp="1"/>
          </p:cNvSpPr>
          <p:nvPr>
            <p:ph idx="13"/>
          </p:nvPr>
        </p:nvSpPr>
        <p:spPr/>
        <p:txBody>
          <a:bodyPr/>
          <a:lstStyle/>
          <a:p>
            <a:r>
              <a:rPr lang="en-US" dirty="0" smtClean="0"/>
              <a:t>8.38 m</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Rob Colley set a record in “pole-</a:t>
            </a:r>
            <a:r>
              <a:rPr lang="en-US" dirty="0" err="1" smtClean="0"/>
              <a:t>sitting”when</a:t>
            </a:r>
            <a:r>
              <a:rPr lang="en-US" dirty="0" smtClean="0"/>
              <a:t> he spent 42 days in a barrel at the top of a flagpole with a height of 43 m. Suppose a friend wanting to deliver an ice-cream sandwich to Colley throws the ice cream straight up with just enough speed to reach the barrel. How long does it take the ice-cream sandwich to reach the barrel?</a:t>
            </a:r>
          </a:p>
          <a:p>
            <a:r>
              <a:rPr lang="en-US" dirty="0" smtClean="0"/>
              <a:t>(F </a:t>
            </a:r>
            <a:r>
              <a:rPr lang="en-US" dirty="0" err="1" smtClean="0"/>
              <a:t>Prob</a:t>
            </a:r>
            <a:r>
              <a:rPr lang="en-US" dirty="0" smtClean="0"/>
              <a:t> 8)</a:t>
            </a:r>
            <a:endParaRPr lang="en-US" dirty="0"/>
          </a:p>
        </p:txBody>
      </p:sp>
      <p:sp>
        <p:nvSpPr>
          <p:cNvPr id="4" name="Content Placeholder 3"/>
          <p:cNvSpPr>
            <a:spLocks noGrp="1"/>
          </p:cNvSpPr>
          <p:nvPr>
            <p:ph idx="13"/>
          </p:nvPr>
        </p:nvSpPr>
        <p:spPr/>
        <p:txBody>
          <a:bodyPr/>
          <a:lstStyle/>
          <a:p>
            <a:r>
              <a:rPr lang="en-US" dirty="0" smtClean="0"/>
              <a:t>3.0 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Practice (Quadratic for </a:t>
            </a:r>
            <a:r>
              <a:rPr lang="el-GR" dirty="0" smtClean="0"/>
              <a:t>Δ</a:t>
            </a:r>
            <a:r>
              <a:rPr lang="en-US" dirty="0" smtClean="0"/>
              <a:t>t)</a:t>
            </a:r>
            <a:endParaRPr lang="en-US" dirty="0"/>
          </a:p>
        </p:txBody>
      </p:sp>
      <p:sp>
        <p:nvSpPr>
          <p:cNvPr id="3" name="Content Placeholder 2"/>
          <p:cNvSpPr>
            <a:spLocks noGrp="1"/>
          </p:cNvSpPr>
          <p:nvPr>
            <p:ph idx="1"/>
          </p:nvPr>
        </p:nvSpPr>
        <p:spPr/>
        <p:txBody>
          <a:bodyPr/>
          <a:lstStyle/>
          <a:p>
            <a:r>
              <a:rPr lang="en-US" dirty="0" smtClean="0"/>
              <a:t>A common flea is recorded to have jumped as high as 21 cm. Assuming that the jump is entirely in the vertical direction and that air resistance is insignificant, calculate the time it takes the flea to reach a height of 7.0 cm.</a:t>
            </a:r>
          </a:p>
          <a:p>
            <a:r>
              <a:rPr lang="en-US" dirty="0" smtClean="0"/>
              <a:t>(F </a:t>
            </a:r>
            <a:r>
              <a:rPr lang="en-US" dirty="0" err="1" smtClean="0"/>
              <a:t>Prob</a:t>
            </a:r>
            <a:r>
              <a:rPr lang="en-US" dirty="0" smtClean="0"/>
              <a:t> 9)</a:t>
            </a:r>
            <a:endParaRPr lang="en-US" dirty="0"/>
          </a:p>
        </p:txBody>
      </p:sp>
      <p:sp>
        <p:nvSpPr>
          <p:cNvPr id="4" name="Content Placeholder 3"/>
          <p:cNvSpPr>
            <a:spLocks noGrp="1"/>
          </p:cNvSpPr>
          <p:nvPr>
            <p:ph idx="13"/>
          </p:nvPr>
        </p:nvSpPr>
        <p:spPr>
          <a:xfrm>
            <a:off x="457200" y="4191000"/>
            <a:ext cx="3886200" cy="762000"/>
          </a:xfrm>
        </p:spPr>
        <p:txBody>
          <a:bodyPr/>
          <a:lstStyle/>
          <a:p>
            <a:r>
              <a:rPr lang="en-US" dirty="0" smtClean="0"/>
              <a:t>0.04 s</a:t>
            </a:r>
            <a:endParaRPr lang="en-US" dirty="0"/>
          </a:p>
        </p:txBody>
      </p:sp>
      <p:pic>
        <p:nvPicPr>
          <p:cNvPr id="5" name="Picture 4" descr="the flea.bmp">
            <a:hlinkClick r:id="rId2"/>
          </p:cNvPr>
          <p:cNvPicPr>
            <a:picLocks noChangeAspect="1"/>
          </p:cNvPicPr>
          <p:nvPr/>
        </p:nvPicPr>
        <p:blipFill>
          <a:blip r:embed="rId3" cstate="print"/>
          <a:stretch>
            <a:fillRect/>
          </a:stretch>
        </p:blipFill>
        <p:spPr>
          <a:xfrm>
            <a:off x="4419600" y="2971800"/>
            <a:ext cx="3962400" cy="23312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Terms</a:t>
            </a:r>
            <a:endParaRPr lang="en-US" dirty="0"/>
          </a:p>
        </p:txBody>
      </p:sp>
      <p:sp>
        <p:nvSpPr>
          <p:cNvPr id="6" name="Content Placeholder 5"/>
          <p:cNvSpPr>
            <a:spLocks noGrp="1"/>
          </p:cNvSpPr>
          <p:nvPr>
            <p:ph sz="half" idx="1"/>
          </p:nvPr>
        </p:nvSpPr>
        <p:spPr/>
        <p:txBody>
          <a:bodyPr>
            <a:normAutofit fontScale="77500" lnSpcReduction="20000"/>
          </a:bodyPr>
          <a:lstStyle/>
          <a:p>
            <a:r>
              <a:rPr lang="en-US" dirty="0" smtClean="0"/>
              <a:t>Frame of reference</a:t>
            </a:r>
          </a:p>
          <a:p>
            <a:pPr lvl="1"/>
            <a:r>
              <a:rPr lang="en-US" dirty="0" smtClean="0"/>
              <a:t>Coordinate system imposed on a situation</a:t>
            </a:r>
          </a:p>
          <a:p>
            <a:r>
              <a:rPr lang="en-US" dirty="0" smtClean="0"/>
              <a:t>Position</a:t>
            </a:r>
          </a:p>
          <a:p>
            <a:pPr lvl="1"/>
            <a:r>
              <a:rPr lang="en-US" dirty="0" smtClean="0"/>
              <a:t>Location within a frame of reference</a:t>
            </a:r>
          </a:p>
          <a:p>
            <a:r>
              <a:rPr lang="en-US" dirty="0" smtClean="0"/>
              <a:t>Distance</a:t>
            </a:r>
          </a:p>
          <a:p>
            <a:pPr lvl="1"/>
            <a:r>
              <a:rPr lang="en-US" dirty="0" smtClean="0"/>
              <a:t>Total length traveled</a:t>
            </a:r>
          </a:p>
          <a:p>
            <a:r>
              <a:rPr lang="en-US" dirty="0" smtClean="0"/>
              <a:t>Displacement</a:t>
            </a:r>
          </a:p>
          <a:p>
            <a:pPr lvl="1"/>
            <a:r>
              <a:rPr lang="en-US" dirty="0" smtClean="0"/>
              <a:t>A change in position</a:t>
            </a:r>
          </a:p>
          <a:p>
            <a:pPr lvl="1"/>
            <a:r>
              <a:rPr lang="en-US" dirty="0" smtClean="0"/>
              <a:t>Length traveled in a specified direction</a:t>
            </a:r>
          </a:p>
          <a:p>
            <a:r>
              <a:rPr lang="en-US" dirty="0" smtClean="0"/>
              <a:t>Speed</a:t>
            </a:r>
          </a:p>
          <a:p>
            <a:pPr lvl="1"/>
            <a:r>
              <a:rPr lang="en-US" dirty="0" smtClean="0"/>
              <a:t>A rate of change of position, regardless of direction</a:t>
            </a:r>
          </a:p>
        </p:txBody>
      </p:sp>
      <p:sp>
        <p:nvSpPr>
          <p:cNvPr id="7" name="Content Placeholder 6"/>
          <p:cNvSpPr>
            <a:spLocks noGrp="1"/>
          </p:cNvSpPr>
          <p:nvPr>
            <p:ph sz="half" idx="2"/>
          </p:nvPr>
        </p:nvSpPr>
        <p:spPr/>
        <p:txBody>
          <a:bodyPr>
            <a:normAutofit fontScale="77500" lnSpcReduction="20000"/>
          </a:bodyPr>
          <a:lstStyle/>
          <a:p>
            <a:r>
              <a:rPr lang="en-US" dirty="0" smtClean="0"/>
              <a:t>Velocity</a:t>
            </a:r>
          </a:p>
          <a:p>
            <a:pPr lvl="1"/>
            <a:r>
              <a:rPr lang="en-US" dirty="0" smtClean="0"/>
              <a:t>The generic term for the rate of displacement</a:t>
            </a:r>
          </a:p>
          <a:p>
            <a:r>
              <a:rPr lang="en-US" dirty="0" smtClean="0"/>
              <a:t>Average velocity</a:t>
            </a:r>
          </a:p>
          <a:p>
            <a:pPr lvl="1"/>
            <a:r>
              <a:rPr lang="en-US" dirty="0" smtClean="0"/>
              <a:t>The total displacement divided by the time it took to occur</a:t>
            </a:r>
          </a:p>
          <a:p>
            <a:r>
              <a:rPr lang="en-US" dirty="0" smtClean="0"/>
              <a:t>Instantaneous velocity</a:t>
            </a:r>
          </a:p>
          <a:p>
            <a:pPr lvl="1"/>
            <a:r>
              <a:rPr lang="en-US" dirty="0" smtClean="0"/>
              <a:t>A measure of velocity, over an infinitesimal amount of time</a:t>
            </a:r>
          </a:p>
          <a:p>
            <a:r>
              <a:rPr lang="en-US" dirty="0" smtClean="0"/>
              <a:t>Acceleration</a:t>
            </a:r>
          </a:p>
          <a:p>
            <a:pPr lvl="1"/>
            <a:r>
              <a:rPr lang="en-US" dirty="0" smtClean="0"/>
              <a:t>The rate of change of velocity with in a given time interval</a:t>
            </a:r>
          </a:p>
          <a:p>
            <a:r>
              <a:rPr lang="en-US" dirty="0" smtClean="0"/>
              <a:t>Free fall</a:t>
            </a:r>
          </a:p>
          <a:p>
            <a:pPr lvl="1"/>
            <a:r>
              <a:rPr lang="en-US" dirty="0" smtClean="0"/>
              <a:t>The state of falling and being only influenced by gravity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Motion-Time Graphing</a:t>
            </a:r>
            <a:endParaRPr lang="en-US" dirty="0"/>
          </a:p>
        </p:txBody>
      </p:sp>
      <p:sp>
        <p:nvSpPr>
          <p:cNvPr id="6" name="Text Placeholder 5"/>
          <p:cNvSpPr>
            <a:spLocks noGrp="1"/>
          </p:cNvSpPr>
          <p:nvPr>
            <p:ph type="body" idx="1"/>
          </p:nvPr>
        </p:nvSpPr>
        <p:spPr/>
        <p:txBody>
          <a:bodyPr/>
          <a:lstStyle/>
          <a:p>
            <a:r>
              <a:rPr lang="en-US" dirty="0" smtClean="0"/>
              <a:t>Graphing position, velocity and acceleration over a period of time.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Motion-Time Graph</a:t>
            </a:r>
            <a:endParaRPr lang="en-US" dirty="0"/>
          </a:p>
        </p:txBody>
      </p:sp>
      <p:sp>
        <p:nvSpPr>
          <p:cNvPr id="5" name="Content Placeholder 4"/>
          <p:cNvSpPr>
            <a:spLocks noGrp="1"/>
          </p:cNvSpPr>
          <p:nvPr>
            <p:ph sz="half" idx="1"/>
          </p:nvPr>
        </p:nvSpPr>
        <p:spPr/>
        <p:txBody>
          <a:bodyPr>
            <a:normAutofit fontScale="92500"/>
          </a:bodyPr>
          <a:lstStyle/>
          <a:p>
            <a:r>
              <a:rPr lang="en-US" dirty="0" smtClean="0"/>
              <a:t>Describing motion is occasionally difficult to do with words</a:t>
            </a:r>
            <a:endParaRPr lang="en-US" dirty="0"/>
          </a:p>
          <a:p>
            <a:r>
              <a:rPr lang="en-US" dirty="0" smtClean="0"/>
              <a:t>Graphs can help simplify this description greatly</a:t>
            </a:r>
          </a:p>
          <a:p>
            <a:pPr lvl="1"/>
            <a:r>
              <a:rPr lang="en-US" dirty="0" smtClean="0"/>
              <a:t>Position = Distance from a starting point</a:t>
            </a:r>
          </a:p>
          <a:p>
            <a:pPr lvl="1"/>
            <a:r>
              <a:rPr lang="en-US" dirty="0" smtClean="0"/>
              <a:t>Velocity = rate of change in position</a:t>
            </a:r>
          </a:p>
          <a:p>
            <a:pPr lvl="1"/>
            <a:r>
              <a:rPr lang="en-US" dirty="0" smtClean="0"/>
              <a:t>Acceleration = rate of change in velocity</a:t>
            </a:r>
          </a:p>
        </p:txBody>
      </p:sp>
      <p:pic>
        <p:nvPicPr>
          <p:cNvPr id="7" name="Content Placeholder 4" descr="Motion graphs 3.png"/>
          <p:cNvPicPr>
            <a:picLocks noGrp="1" noChangeAspect="1"/>
          </p:cNvPicPr>
          <p:nvPr>
            <p:ph sz="half" idx="2"/>
          </p:nvPr>
        </p:nvPicPr>
        <p:blipFill>
          <a:blip r:embed="rId2" cstate="print"/>
          <a:stretch>
            <a:fillRect/>
          </a:stretch>
        </p:blipFill>
        <p:spPr>
          <a:xfrm>
            <a:off x="4671017" y="1600200"/>
            <a:ext cx="3992965" cy="45259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Derivative and Integral</a:t>
            </a:r>
            <a:endParaRPr lang="en-US" dirty="0"/>
          </a:p>
        </p:txBody>
      </p:sp>
      <p:pic>
        <p:nvPicPr>
          <p:cNvPr id="5" name="Content Placeholder 4" descr="Motion graphs 6.png"/>
          <p:cNvPicPr>
            <a:picLocks noGrp="1" noChangeAspect="1"/>
          </p:cNvPicPr>
          <p:nvPr>
            <p:ph sz="half" idx="1"/>
          </p:nvPr>
        </p:nvPicPr>
        <p:blipFill>
          <a:blip r:embed="rId3" cstate="print"/>
          <a:stretch>
            <a:fillRect/>
          </a:stretch>
        </p:blipFill>
        <p:spPr>
          <a:xfrm>
            <a:off x="457200" y="1617720"/>
            <a:ext cx="4038600" cy="4490923"/>
          </a:xfrm>
        </p:spPr>
      </p:pic>
      <p:sp>
        <p:nvSpPr>
          <p:cNvPr id="6" name="Content Placeholder 5"/>
          <p:cNvSpPr>
            <a:spLocks noGrp="1"/>
          </p:cNvSpPr>
          <p:nvPr>
            <p:ph sz="half" idx="2"/>
          </p:nvPr>
        </p:nvSpPr>
        <p:spPr/>
        <p:txBody>
          <a:bodyPr>
            <a:normAutofit fontScale="70000" lnSpcReduction="20000"/>
          </a:bodyPr>
          <a:lstStyle/>
          <a:p>
            <a:r>
              <a:rPr lang="en-US" dirty="0" smtClean="0"/>
              <a:t>The slope of a curve has a physical meaning</a:t>
            </a:r>
          </a:p>
          <a:p>
            <a:pPr lvl="1"/>
            <a:r>
              <a:rPr lang="en-US" dirty="0" smtClean="0"/>
              <a:t>For a position-time graph</a:t>
            </a:r>
          </a:p>
          <a:p>
            <a:pPr lvl="2"/>
            <a:r>
              <a:rPr lang="en-US" dirty="0" smtClean="0"/>
              <a:t>y-axis measures meters </a:t>
            </a:r>
            <a:r>
              <a:rPr lang="en-US" i="1" dirty="0" smtClean="0"/>
              <a:t>(m)</a:t>
            </a:r>
          </a:p>
          <a:p>
            <a:pPr lvl="2"/>
            <a:r>
              <a:rPr lang="en-US" dirty="0" smtClean="0"/>
              <a:t>X-axis measures time </a:t>
            </a:r>
            <a:r>
              <a:rPr lang="en-US" i="1" dirty="0" smtClean="0"/>
              <a:t>(s)</a:t>
            </a:r>
          </a:p>
          <a:p>
            <a:pPr lvl="1"/>
            <a:r>
              <a:rPr lang="en-US" dirty="0" smtClean="0"/>
              <a:t>Slope is the rise over run (or </a:t>
            </a:r>
            <a:r>
              <a:rPr lang="el-GR" dirty="0" smtClean="0"/>
              <a:t>Δ</a:t>
            </a:r>
            <a:r>
              <a:rPr lang="en-US" dirty="0" smtClean="0"/>
              <a:t>y/</a:t>
            </a:r>
            <a:r>
              <a:rPr lang="el-GR" dirty="0" smtClean="0"/>
              <a:t>Δ</a:t>
            </a:r>
            <a:r>
              <a:rPr lang="en-US" dirty="0" smtClean="0"/>
              <a:t>x)</a:t>
            </a:r>
          </a:p>
          <a:p>
            <a:pPr lvl="2"/>
            <a:r>
              <a:rPr lang="en-US" dirty="0" smtClean="0"/>
              <a:t>This turns out to be </a:t>
            </a:r>
            <a:r>
              <a:rPr lang="en-US" i="1" dirty="0" smtClean="0"/>
              <a:t>m/s</a:t>
            </a:r>
          </a:p>
          <a:p>
            <a:pPr lvl="1"/>
            <a:r>
              <a:rPr lang="en-US" dirty="0" smtClean="0"/>
              <a:t>Slope is the derivative</a:t>
            </a:r>
          </a:p>
          <a:p>
            <a:r>
              <a:rPr lang="en-US" dirty="0" smtClean="0"/>
              <a:t>The area under the curve has a meaning</a:t>
            </a:r>
          </a:p>
          <a:p>
            <a:pPr lvl="1"/>
            <a:r>
              <a:rPr lang="en-US" dirty="0" smtClean="0"/>
              <a:t>For a velocity-time graph</a:t>
            </a:r>
          </a:p>
          <a:p>
            <a:pPr lvl="2"/>
            <a:r>
              <a:rPr lang="en-US" dirty="0" smtClean="0"/>
              <a:t>y-axis measures velocity </a:t>
            </a:r>
            <a:r>
              <a:rPr lang="en-US" i="1" dirty="0" smtClean="0"/>
              <a:t>(m/s)</a:t>
            </a:r>
          </a:p>
          <a:p>
            <a:pPr lvl="2"/>
            <a:r>
              <a:rPr lang="en-US" dirty="0" smtClean="0"/>
              <a:t>X-axis measures time </a:t>
            </a:r>
            <a:r>
              <a:rPr lang="en-US" i="1" dirty="0" smtClean="0"/>
              <a:t>(s)</a:t>
            </a:r>
            <a:endParaRPr lang="en-US" dirty="0" smtClean="0"/>
          </a:p>
          <a:p>
            <a:pPr lvl="1"/>
            <a:r>
              <a:rPr lang="en-US" dirty="0" smtClean="0"/>
              <a:t>Area for a square is L × W</a:t>
            </a:r>
          </a:p>
          <a:p>
            <a:pPr lvl="2"/>
            <a:r>
              <a:rPr lang="en-US" dirty="0" smtClean="0"/>
              <a:t>This means area is </a:t>
            </a:r>
            <a:r>
              <a:rPr lang="en-US" i="1" dirty="0" smtClean="0"/>
              <a:t>(m/s)</a:t>
            </a:r>
            <a:r>
              <a:rPr lang="en-US" dirty="0" smtClean="0"/>
              <a:t>×</a:t>
            </a:r>
            <a:r>
              <a:rPr lang="en-US" i="1" dirty="0" smtClean="0"/>
              <a:t>(s) </a:t>
            </a:r>
            <a:r>
              <a:rPr lang="en-US" dirty="0" smtClean="0"/>
              <a:t>which equals </a:t>
            </a:r>
            <a:r>
              <a:rPr lang="en-US" i="1" dirty="0" smtClean="0"/>
              <a:t>m</a:t>
            </a:r>
          </a:p>
          <a:p>
            <a:pPr lvl="1"/>
            <a:r>
              <a:rPr lang="en-US" dirty="0" smtClean="0"/>
              <a:t>Area under the curve is the integral</a:t>
            </a:r>
          </a:p>
          <a:p>
            <a:pPr>
              <a:buNone/>
            </a:pPr>
            <a:endParaRPr lang="en-US" dirty="0" smtClean="0"/>
          </a:p>
        </p:txBody>
      </p:sp>
      <p:sp>
        <p:nvSpPr>
          <p:cNvPr id="7" name="Rectangle 6"/>
          <p:cNvSpPr/>
          <p:nvPr/>
        </p:nvSpPr>
        <p:spPr>
          <a:xfrm>
            <a:off x="4800600" y="2209800"/>
            <a:ext cx="304800" cy="1295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4114800"/>
            <a:ext cx="304800" cy="1600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5867400"/>
            <a:ext cx="3429000" cy="646331"/>
          </a:xfrm>
          <a:prstGeom prst="rect">
            <a:avLst/>
          </a:prstGeom>
        </p:spPr>
        <p:txBody>
          <a:bodyPr wrap="square">
            <a:spAutoFit/>
          </a:bodyPr>
          <a:lstStyle/>
          <a:p>
            <a:r>
              <a:rPr lang="en-US" dirty="0" smtClean="0">
                <a:ln w="3175">
                  <a:solidFill>
                    <a:schemeClr val="tx1"/>
                  </a:solidFill>
                </a:ln>
                <a:solidFill>
                  <a:srgbClr val="FF0000"/>
                </a:solidFill>
              </a:rPr>
              <a:t>The text to the right of the red box is recommended, not required</a:t>
            </a:r>
            <a:endParaRPr lang="en-US" dirty="0">
              <a:ln w="3175">
                <a:solidFill>
                  <a:schemeClr val="tx1"/>
                </a:solidFill>
              </a:ln>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5" name="Content Placeholder 4" descr="Motion graphs 4.png"/>
          <p:cNvPicPr>
            <a:picLocks noGrp="1" noChangeAspect="1"/>
          </p:cNvPicPr>
          <p:nvPr>
            <p:ph idx="1"/>
          </p:nvPr>
        </p:nvPicPr>
        <p:blipFill>
          <a:blip r:embed="rId3" cstate="print"/>
          <a:stretch>
            <a:fillRect/>
          </a:stretch>
        </p:blipFill>
        <p:spPr>
          <a:xfrm>
            <a:off x="3957066" y="152400"/>
            <a:ext cx="4577333" cy="6162235"/>
          </a:xfrm>
        </p:spPr>
      </p:pic>
      <p:sp>
        <p:nvSpPr>
          <p:cNvPr id="4" name="Text Placeholder 3"/>
          <p:cNvSpPr>
            <a:spLocks noGrp="1"/>
          </p:cNvSpPr>
          <p:nvPr>
            <p:ph type="body" sz="half" idx="2"/>
          </p:nvPr>
        </p:nvSpPr>
        <p:spPr/>
        <p:txBody>
          <a:bodyPr/>
          <a:lstStyle/>
          <a:p>
            <a:r>
              <a:rPr lang="en-US" dirty="0" smtClean="0"/>
              <a:t>Check it out!</a:t>
            </a:r>
            <a:endParaRPr lang="en-US" smtClean="0"/>
          </a:p>
          <a:p>
            <a:endParaRPr lang="en-US"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Motion type 1: Standing Still</a:t>
            </a:r>
            <a:endParaRPr lang="en-US" dirty="0"/>
          </a:p>
        </p:txBody>
      </p:sp>
      <p:sp>
        <p:nvSpPr>
          <p:cNvPr id="37" name="Content Placeholder 36"/>
          <p:cNvSpPr>
            <a:spLocks noGrp="1"/>
          </p:cNvSpPr>
          <p:nvPr>
            <p:ph idx="1"/>
          </p:nvPr>
        </p:nvSpPr>
        <p:spPr>
          <a:xfrm>
            <a:off x="457200" y="4038600"/>
            <a:ext cx="8229600" cy="2087563"/>
          </a:xfrm>
        </p:spPr>
        <p:txBody>
          <a:bodyPr/>
          <a:lstStyle/>
          <a:p>
            <a:r>
              <a:rPr lang="en-US" dirty="0" smtClean="0"/>
              <a:t>The object is in one location over time</a:t>
            </a:r>
          </a:p>
          <a:p>
            <a:r>
              <a:rPr lang="en-US" dirty="0" smtClean="0"/>
              <a:t>The velocity must be zero</a:t>
            </a:r>
          </a:p>
          <a:p>
            <a:r>
              <a:rPr lang="en-US" dirty="0" smtClean="0"/>
              <a:t>The acceleration must be zero</a:t>
            </a:r>
            <a:endParaRPr lang="en-US" dirty="0"/>
          </a:p>
        </p:txBody>
      </p:sp>
      <p:grpSp>
        <p:nvGrpSpPr>
          <p:cNvPr id="13" name="Group 12"/>
          <p:cNvGrpSpPr/>
          <p:nvPr/>
        </p:nvGrpSpPr>
        <p:grpSpPr>
          <a:xfrm>
            <a:off x="304800" y="1296194"/>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21" name="Group 20"/>
          <p:cNvGrpSpPr/>
          <p:nvPr/>
        </p:nvGrpSpPr>
        <p:grpSpPr>
          <a:xfrm>
            <a:off x="3124200" y="1296194"/>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22" name="Group 21"/>
          <p:cNvGrpSpPr/>
          <p:nvPr/>
        </p:nvGrpSpPr>
        <p:grpSpPr>
          <a:xfrm>
            <a:off x="6096000" y="1295400"/>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4"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cxnSp>
        <p:nvCxnSpPr>
          <p:cNvPr id="33" name="Straight Connector 32"/>
          <p:cNvCxnSpPr/>
          <p:nvPr/>
        </p:nvCxnSpPr>
        <p:spPr>
          <a:xfrm>
            <a:off x="3733800" y="23622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90600" y="25146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05600" y="23622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Motion type 2: Moving Away</a:t>
            </a:r>
            <a:endParaRPr lang="en-US" dirty="0"/>
          </a:p>
        </p:txBody>
      </p:sp>
      <p:sp>
        <p:nvSpPr>
          <p:cNvPr id="32" name="Content Placeholder 31"/>
          <p:cNvSpPr>
            <a:spLocks noGrp="1"/>
          </p:cNvSpPr>
          <p:nvPr>
            <p:ph idx="1"/>
          </p:nvPr>
        </p:nvSpPr>
        <p:spPr>
          <a:xfrm>
            <a:off x="457200" y="4038600"/>
            <a:ext cx="8229600" cy="2087563"/>
          </a:xfrm>
        </p:spPr>
        <p:txBody>
          <a:bodyPr/>
          <a:lstStyle/>
          <a:p>
            <a:r>
              <a:rPr lang="en-US" dirty="0" smtClean="0"/>
              <a:t>The object is moving consistently away</a:t>
            </a:r>
          </a:p>
          <a:p>
            <a:r>
              <a:rPr lang="en-US" dirty="0" smtClean="0"/>
              <a:t>The velocity is constant and positive</a:t>
            </a:r>
          </a:p>
          <a:p>
            <a:r>
              <a:rPr lang="en-US" dirty="0" smtClean="0"/>
              <a:t>The acceleration is zero (constant velocity)</a:t>
            </a:r>
            <a:endParaRPr lang="en-US" dirty="0"/>
          </a:p>
        </p:txBody>
      </p:sp>
      <p:grpSp>
        <p:nvGrpSpPr>
          <p:cNvPr id="2" name="Group 12"/>
          <p:cNvGrpSpPr/>
          <p:nvPr/>
        </p:nvGrpSpPr>
        <p:grpSpPr>
          <a:xfrm>
            <a:off x="304800" y="1296194"/>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4"/>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0"/>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cxnSp>
        <p:nvCxnSpPr>
          <p:cNvPr id="24" name="Straight Connector 23"/>
          <p:cNvCxnSpPr/>
          <p:nvPr/>
        </p:nvCxnSpPr>
        <p:spPr>
          <a:xfrm>
            <a:off x="3733800" y="19050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05600" y="23622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90600" y="1752600"/>
            <a:ext cx="1905000" cy="1447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Motion type 3: Moving Toward</a:t>
            </a:r>
            <a:endParaRPr lang="en-US" dirty="0"/>
          </a:p>
        </p:txBody>
      </p:sp>
      <p:sp>
        <p:nvSpPr>
          <p:cNvPr id="32" name="Content Placeholder 31"/>
          <p:cNvSpPr>
            <a:spLocks noGrp="1"/>
          </p:cNvSpPr>
          <p:nvPr>
            <p:ph idx="1"/>
          </p:nvPr>
        </p:nvSpPr>
        <p:spPr>
          <a:xfrm>
            <a:off x="457200" y="4038600"/>
            <a:ext cx="8229600" cy="2011363"/>
          </a:xfrm>
        </p:spPr>
        <p:txBody>
          <a:bodyPr/>
          <a:lstStyle/>
          <a:p>
            <a:r>
              <a:rPr lang="en-US" dirty="0" smtClean="0"/>
              <a:t>The object is moving consistently to</a:t>
            </a:r>
          </a:p>
          <a:p>
            <a:r>
              <a:rPr lang="en-US" dirty="0" smtClean="0"/>
              <a:t>The velocity is constant and positive</a:t>
            </a:r>
          </a:p>
          <a:p>
            <a:r>
              <a:rPr lang="en-US" dirty="0" smtClean="0"/>
              <a:t>The acceleration is zero (constant velocity)</a:t>
            </a:r>
          </a:p>
          <a:p>
            <a:endParaRPr lang="en-US" dirty="0"/>
          </a:p>
        </p:txBody>
      </p:sp>
      <p:grpSp>
        <p:nvGrpSpPr>
          <p:cNvPr id="2" name="Group 12"/>
          <p:cNvGrpSpPr/>
          <p:nvPr/>
        </p:nvGrpSpPr>
        <p:grpSpPr>
          <a:xfrm>
            <a:off x="304800" y="1296194"/>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4"/>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0"/>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cxnSp>
        <p:nvCxnSpPr>
          <p:cNvPr id="24" name="Straight Connector 23"/>
          <p:cNvCxnSpPr/>
          <p:nvPr/>
        </p:nvCxnSpPr>
        <p:spPr>
          <a:xfrm>
            <a:off x="3733800" y="28194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05600" y="2362200"/>
            <a:ext cx="1905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1828800"/>
            <a:ext cx="1905000" cy="1447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Motion type 4: Away, Slowing Down</a:t>
            </a:r>
            <a:endParaRPr lang="en-US" dirty="0"/>
          </a:p>
        </p:txBody>
      </p:sp>
      <p:sp>
        <p:nvSpPr>
          <p:cNvPr id="34" name="Content Placeholder 33"/>
          <p:cNvSpPr>
            <a:spLocks noGrp="1"/>
          </p:cNvSpPr>
          <p:nvPr>
            <p:ph idx="1"/>
          </p:nvPr>
        </p:nvSpPr>
        <p:spPr>
          <a:xfrm>
            <a:off x="457200" y="4038600"/>
            <a:ext cx="8229600" cy="2239963"/>
          </a:xfrm>
        </p:spPr>
        <p:txBody>
          <a:bodyPr>
            <a:normAutofit fontScale="85000" lnSpcReduction="10000"/>
          </a:bodyPr>
          <a:lstStyle/>
          <a:p>
            <a:r>
              <a:rPr lang="en-US" dirty="0" smtClean="0"/>
              <a:t>The object is moving away from the origin. Fast to begin with, then slowing its motion as time passes.</a:t>
            </a:r>
          </a:p>
          <a:p>
            <a:r>
              <a:rPr lang="en-US" dirty="0" smtClean="0"/>
              <a:t>The velocity is decreasing towards zero at a constant rate over time (slowing down)</a:t>
            </a:r>
          </a:p>
          <a:p>
            <a:r>
              <a:rPr lang="en-US" dirty="0" smtClean="0"/>
              <a:t>The acceleration is constant and negative</a:t>
            </a:r>
            <a:endParaRPr lang="en-US" dirty="0"/>
          </a:p>
        </p:txBody>
      </p:sp>
      <p:grpSp>
        <p:nvGrpSpPr>
          <p:cNvPr id="2" name="Group 12"/>
          <p:cNvGrpSpPr/>
          <p:nvPr/>
        </p:nvGrpSpPr>
        <p:grpSpPr>
          <a:xfrm>
            <a:off x="304800" y="1296194"/>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4"/>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0"/>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sp>
        <p:nvSpPr>
          <p:cNvPr id="29" name="Arc 28"/>
          <p:cNvSpPr/>
          <p:nvPr/>
        </p:nvSpPr>
        <p:spPr>
          <a:xfrm>
            <a:off x="990600" y="1447800"/>
            <a:ext cx="4800600" cy="4648200"/>
          </a:xfrm>
          <a:prstGeom prst="arc">
            <a:avLst>
              <a:gd name="adj1" fmla="val 11528303"/>
              <a:gd name="adj2" fmla="val 15483322"/>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a:off x="3733800" y="1524000"/>
            <a:ext cx="1905000" cy="762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2667000"/>
            <a:ext cx="19812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Motion type 5: Toward, Speeding Up</a:t>
            </a:r>
            <a:endParaRPr lang="en-US" dirty="0"/>
          </a:p>
        </p:txBody>
      </p:sp>
      <p:sp>
        <p:nvSpPr>
          <p:cNvPr id="32" name="Content Placeholder 31"/>
          <p:cNvSpPr>
            <a:spLocks noGrp="1"/>
          </p:cNvSpPr>
          <p:nvPr>
            <p:ph idx="1"/>
          </p:nvPr>
        </p:nvSpPr>
        <p:spPr>
          <a:xfrm>
            <a:off x="457200" y="4038600"/>
            <a:ext cx="8229600" cy="2362200"/>
          </a:xfrm>
        </p:spPr>
        <p:txBody>
          <a:bodyPr>
            <a:normAutofit fontScale="85000" lnSpcReduction="10000"/>
          </a:bodyPr>
          <a:lstStyle/>
          <a:p>
            <a:r>
              <a:rPr lang="en-US" dirty="0" smtClean="0"/>
              <a:t>The object is moving toward the origin. slow to begin with, then quickening its motion as time passes.</a:t>
            </a:r>
          </a:p>
          <a:p>
            <a:r>
              <a:rPr lang="en-US" dirty="0" smtClean="0"/>
              <a:t>The velocity increasing away from zero at a constant rate over time (speeding up)</a:t>
            </a:r>
          </a:p>
          <a:p>
            <a:r>
              <a:rPr lang="en-US" dirty="0" smtClean="0"/>
              <a:t>The acceleration is constant and negative</a:t>
            </a:r>
          </a:p>
          <a:p>
            <a:endParaRPr lang="en-US" dirty="0"/>
          </a:p>
        </p:txBody>
      </p:sp>
      <p:grpSp>
        <p:nvGrpSpPr>
          <p:cNvPr id="2" name="Group 12"/>
          <p:cNvGrpSpPr/>
          <p:nvPr/>
        </p:nvGrpSpPr>
        <p:grpSpPr>
          <a:xfrm>
            <a:off x="304800" y="1296194"/>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4"/>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0"/>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sp>
        <p:nvSpPr>
          <p:cNvPr id="24" name="Arc 23"/>
          <p:cNvSpPr/>
          <p:nvPr/>
        </p:nvSpPr>
        <p:spPr>
          <a:xfrm rot="5400000">
            <a:off x="-1828800" y="1447800"/>
            <a:ext cx="4800600" cy="4648200"/>
          </a:xfrm>
          <a:prstGeom prst="arc">
            <a:avLst>
              <a:gd name="adj1" fmla="val 11528303"/>
              <a:gd name="adj2" fmla="val 15483322"/>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3733800" y="2438400"/>
            <a:ext cx="1905000" cy="762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05600" y="2667000"/>
            <a:ext cx="19812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Motion type 6: Toward, Slowing Down</a:t>
            </a:r>
            <a:endParaRPr lang="en-US" dirty="0"/>
          </a:p>
        </p:txBody>
      </p:sp>
      <p:sp>
        <p:nvSpPr>
          <p:cNvPr id="33" name="Content Placeholder 32"/>
          <p:cNvSpPr>
            <a:spLocks noGrp="1"/>
          </p:cNvSpPr>
          <p:nvPr>
            <p:ph idx="1"/>
          </p:nvPr>
        </p:nvSpPr>
        <p:spPr>
          <a:xfrm>
            <a:off x="457200" y="4038600"/>
            <a:ext cx="8229600" cy="2362200"/>
          </a:xfrm>
        </p:spPr>
        <p:txBody>
          <a:bodyPr>
            <a:normAutofit fontScale="85000" lnSpcReduction="10000"/>
          </a:bodyPr>
          <a:lstStyle/>
          <a:p>
            <a:r>
              <a:rPr lang="en-US" dirty="0" smtClean="0"/>
              <a:t>The object is moving toward the origin. Fast to begin with, then slowing its motion as time passes.</a:t>
            </a:r>
          </a:p>
          <a:p>
            <a:r>
              <a:rPr lang="en-US" dirty="0" smtClean="0"/>
              <a:t>The velocity ‘increasing’ towards zero at a constant rate over time (slowing down)</a:t>
            </a:r>
          </a:p>
          <a:p>
            <a:r>
              <a:rPr lang="en-US" dirty="0" smtClean="0"/>
              <a:t>The acceleration is constant and positive</a:t>
            </a:r>
          </a:p>
          <a:p>
            <a:endParaRPr lang="en-US" dirty="0"/>
          </a:p>
        </p:txBody>
      </p:sp>
      <p:grpSp>
        <p:nvGrpSpPr>
          <p:cNvPr id="2" name="Group 12"/>
          <p:cNvGrpSpPr/>
          <p:nvPr/>
        </p:nvGrpSpPr>
        <p:grpSpPr>
          <a:xfrm>
            <a:off x="304800" y="1296195"/>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5"/>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1"/>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sp>
        <p:nvSpPr>
          <p:cNvPr id="24" name="Arc 23"/>
          <p:cNvSpPr/>
          <p:nvPr/>
        </p:nvSpPr>
        <p:spPr>
          <a:xfrm rot="10800000" flipH="1">
            <a:off x="990600" y="-1295399"/>
            <a:ext cx="4800600" cy="4648200"/>
          </a:xfrm>
          <a:prstGeom prst="arc">
            <a:avLst>
              <a:gd name="adj1" fmla="val 11528303"/>
              <a:gd name="adj2" fmla="val 15483322"/>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flipV="1">
            <a:off x="3733800" y="2438401"/>
            <a:ext cx="1905000" cy="762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5600" y="1981201"/>
            <a:ext cx="19812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one: The Set-up</a:t>
            </a:r>
            <a:endParaRPr lang="en-US" dirty="0"/>
          </a:p>
        </p:txBody>
      </p:sp>
      <p:sp>
        <p:nvSpPr>
          <p:cNvPr id="4" name="Content Placeholder 3"/>
          <p:cNvSpPr>
            <a:spLocks noGrp="1"/>
          </p:cNvSpPr>
          <p:nvPr>
            <p:ph sz="half" idx="1"/>
          </p:nvPr>
        </p:nvSpPr>
        <p:spPr/>
        <p:txBody>
          <a:bodyPr>
            <a:normAutofit/>
          </a:bodyPr>
          <a:lstStyle/>
          <a:p>
            <a:r>
              <a:rPr lang="en-US" dirty="0" smtClean="0"/>
              <a:t>The first step to introducing yourself to physics is to impose a coordinate system on everything</a:t>
            </a:r>
          </a:p>
          <a:p>
            <a:pPr lvl="1"/>
            <a:r>
              <a:rPr lang="en-US" dirty="0" smtClean="0"/>
              <a:t>You will need to establish a frame of reference that is consistent to more easily describe a scenario</a:t>
            </a:r>
          </a:p>
        </p:txBody>
      </p:sp>
      <p:pic>
        <p:nvPicPr>
          <p:cNvPr id="6" name="Content Placeholder 5" descr="Angry-Birds-HD-Screen.JPG"/>
          <p:cNvPicPr>
            <a:picLocks noGrp="1" noChangeAspect="1"/>
          </p:cNvPicPr>
          <p:nvPr>
            <p:ph sz="half" idx="2"/>
          </p:nvPr>
        </p:nvPicPr>
        <p:blipFill>
          <a:blip r:embed="rId2" cstate="print"/>
          <a:stretch>
            <a:fillRect/>
          </a:stretch>
        </p:blipFill>
        <p:spPr>
          <a:xfrm>
            <a:off x="4648200" y="1600200"/>
            <a:ext cx="4038600" cy="3028950"/>
          </a:xfrm>
        </p:spPr>
      </p:pic>
      <p:grpSp>
        <p:nvGrpSpPr>
          <p:cNvPr id="3" name="Group 11"/>
          <p:cNvGrpSpPr/>
          <p:nvPr/>
        </p:nvGrpSpPr>
        <p:grpSpPr>
          <a:xfrm>
            <a:off x="4949446" y="2912958"/>
            <a:ext cx="3280154" cy="3030642"/>
            <a:chOff x="4915296" y="2852809"/>
            <a:chExt cx="3280154" cy="3030642"/>
          </a:xfrm>
        </p:grpSpPr>
        <p:pic>
          <p:nvPicPr>
            <p:cNvPr id="1026" name="Picture 2" descr="C:\Documents and Settings\Corey\Local Settings\Temporary Internet Files\Content.IE5\12VKU4E2\MC900290924[2].wmf"/>
            <p:cNvPicPr>
              <a:picLocks noChangeAspect="1" noChangeArrowheads="1"/>
            </p:cNvPicPr>
            <p:nvPr/>
          </p:nvPicPr>
          <p:blipFill>
            <a:blip r:embed="rId3" cstate="print"/>
            <a:srcRect/>
            <a:stretch>
              <a:fillRect/>
            </a:stretch>
          </p:blipFill>
          <p:spPr bwMode="auto">
            <a:xfrm rot="2572734">
              <a:off x="5115396" y="2852809"/>
              <a:ext cx="3080054" cy="3030642"/>
            </a:xfrm>
            <a:prstGeom prst="rect">
              <a:avLst/>
            </a:prstGeom>
            <a:noFill/>
          </p:spPr>
        </p:pic>
        <p:sp>
          <p:nvSpPr>
            <p:cNvPr id="8" name="TextBox 7"/>
            <p:cNvSpPr txBox="1"/>
            <p:nvPr/>
          </p:nvSpPr>
          <p:spPr>
            <a:xfrm>
              <a:off x="4915296" y="4154269"/>
              <a:ext cx="418704" cy="646331"/>
            </a:xfrm>
            <a:prstGeom prst="rect">
              <a:avLst/>
            </a:prstGeom>
            <a:noFill/>
          </p:spPr>
          <p:txBody>
            <a:bodyPr wrap="none" rtlCol="0">
              <a:spAutoFit/>
            </a:bodyPr>
            <a:lstStyle/>
            <a:p>
              <a:r>
                <a:rPr lang="en-US" sz="3600" b="1" dirty="0" smtClean="0">
                  <a:ln>
                    <a:solidFill>
                      <a:schemeClr val="bg1"/>
                    </a:solidFill>
                  </a:ln>
                </a:rPr>
                <a:t>0</a:t>
              </a:r>
              <a:endParaRPr lang="en-US" sz="3600" b="1" dirty="0">
                <a:ln>
                  <a:solidFill>
                    <a:schemeClr val="bg1"/>
                  </a:solidFill>
                </a:ln>
              </a:endParaRPr>
            </a:p>
          </p:txBody>
        </p:sp>
        <p:sp>
          <p:nvSpPr>
            <p:cNvPr id="9" name="TextBox 8"/>
            <p:cNvSpPr txBox="1"/>
            <p:nvPr/>
          </p:nvSpPr>
          <p:spPr>
            <a:xfrm>
              <a:off x="5829696" y="4154269"/>
              <a:ext cx="418704" cy="646331"/>
            </a:xfrm>
            <a:prstGeom prst="rect">
              <a:avLst/>
            </a:prstGeom>
            <a:noFill/>
          </p:spPr>
          <p:txBody>
            <a:bodyPr wrap="none" rtlCol="0">
              <a:spAutoFit/>
            </a:bodyPr>
            <a:lstStyle/>
            <a:p>
              <a:r>
                <a:rPr lang="en-US" sz="3600" b="1" dirty="0" smtClean="0">
                  <a:ln>
                    <a:solidFill>
                      <a:schemeClr val="bg1"/>
                    </a:solidFill>
                  </a:ln>
                </a:rPr>
                <a:t>1</a:t>
              </a:r>
              <a:endParaRPr lang="en-US" sz="3600" b="1" dirty="0">
                <a:ln>
                  <a:solidFill>
                    <a:schemeClr val="bg1"/>
                  </a:solidFill>
                </a:ln>
              </a:endParaRPr>
            </a:p>
          </p:txBody>
        </p:sp>
        <p:sp>
          <p:nvSpPr>
            <p:cNvPr id="10" name="TextBox 9"/>
            <p:cNvSpPr txBox="1"/>
            <p:nvPr/>
          </p:nvSpPr>
          <p:spPr>
            <a:xfrm>
              <a:off x="6667896" y="4154269"/>
              <a:ext cx="418704" cy="646331"/>
            </a:xfrm>
            <a:prstGeom prst="rect">
              <a:avLst/>
            </a:prstGeom>
            <a:noFill/>
          </p:spPr>
          <p:txBody>
            <a:bodyPr wrap="none" rtlCol="0">
              <a:spAutoFit/>
            </a:bodyPr>
            <a:lstStyle/>
            <a:p>
              <a:r>
                <a:rPr lang="en-US" sz="3600" b="1" dirty="0" smtClean="0">
                  <a:ln>
                    <a:solidFill>
                      <a:schemeClr val="bg1"/>
                    </a:solidFill>
                  </a:ln>
                </a:rPr>
                <a:t>2</a:t>
              </a:r>
              <a:endParaRPr lang="en-US" sz="3600" b="1" dirty="0">
                <a:ln>
                  <a:solidFill>
                    <a:schemeClr val="bg1"/>
                  </a:solidFill>
                </a:ln>
              </a:endParaRPr>
            </a:p>
          </p:txBody>
        </p:sp>
        <p:sp>
          <p:nvSpPr>
            <p:cNvPr id="11" name="TextBox 10"/>
            <p:cNvSpPr txBox="1"/>
            <p:nvPr/>
          </p:nvSpPr>
          <p:spPr>
            <a:xfrm>
              <a:off x="7429896" y="4154269"/>
              <a:ext cx="418704" cy="646331"/>
            </a:xfrm>
            <a:prstGeom prst="rect">
              <a:avLst/>
            </a:prstGeom>
            <a:noFill/>
          </p:spPr>
          <p:txBody>
            <a:bodyPr wrap="none" rtlCol="0">
              <a:spAutoFit/>
            </a:bodyPr>
            <a:lstStyle/>
            <a:p>
              <a:r>
                <a:rPr lang="en-US" sz="3600" b="1" dirty="0" smtClean="0">
                  <a:ln>
                    <a:solidFill>
                      <a:schemeClr val="bg1"/>
                    </a:solidFill>
                  </a:ln>
                </a:rPr>
                <a:t>3</a:t>
              </a:r>
              <a:endParaRPr lang="en-US" sz="3600" b="1" dirty="0">
                <a:ln>
                  <a:solidFill>
                    <a:schemeClr val="bg1"/>
                  </a:solidFill>
                </a:l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Motion type 7: Away, Speeding Up</a:t>
            </a:r>
            <a:endParaRPr lang="en-US" dirty="0"/>
          </a:p>
        </p:txBody>
      </p:sp>
      <p:sp>
        <p:nvSpPr>
          <p:cNvPr id="34" name="Content Placeholder 33"/>
          <p:cNvSpPr>
            <a:spLocks noGrp="1"/>
          </p:cNvSpPr>
          <p:nvPr>
            <p:ph idx="1"/>
          </p:nvPr>
        </p:nvSpPr>
        <p:spPr>
          <a:xfrm>
            <a:off x="457200" y="4038600"/>
            <a:ext cx="8229600" cy="2362200"/>
          </a:xfrm>
        </p:spPr>
        <p:txBody>
          <a:bodyPr>
            <a:normAutofit fontScale="85000" lnSpcReduction="10000"/>
          </a:bodyPr>
          <a:lstStyle/>
          <a:p>
            <a:r>
              <a:rPr lang="en-US" dirty="0" smtClean="0"/>
              <a:t>The object is moving away from the origin. Slow to begin with, then quickening its motion as time passes.</a:t>
            </a:r>
          </a:p>
          <a:p>
            <a:r>
              <a:rPr lang="en-US" dirty="0" smtClean="0"/>
              <a:t>The velocity increases away from zero at a constant rate over time (speeding up)</a:t>
            </a:r>
          </a:p>
          <a:p>
            <a:r>
              <a:rPr lang="en-US" dirty="0" smtClean="0"/>
              <a:t>The acceleration is constant and positive</a:t>
            </a:r>
          </a:p>
          <a:p>
            <a:endParaRPr lang="en-US" dirty="0"/>
          </a:p>
        </p:txBody>
      </p:sp>
      <p:grpSp>
        <p:nvGrpSpPr>
          <p:cNvPr id="2" name="Group 12"/>
          <p:cNvGrpSpPr/>
          <p:nvPr/>
        </p:nvGrpSpPr>
        <p:grpSpPr>
          <a:xfrm>
            <a:off x="304800" y="1296195"/>
            <a:ext cx="2743200" cy="2590006"/>
            <a:chOff x="457200" y="2134394"/>
            <a:chExt cx="2743200" cy="2590006"/>
          </a:xfrm>
        </p:grpSpPr>
        <p:cxnSp>
          <p:nvCxnSpPr>
            <p:cNvPr id="7" name="Straight Arrow Connector 6"/>
            <p:cNvCxnSpPr/>
            <p:nvPr/>
          </p:nvCxnSpPr>
          <p:spPr>
            <a:xfrm rot="16200000" flipV="1">
              <a:off x="76200" y="3200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974068"/>
              <a:ext cx="2438400" cy="369332"/>
              <a:chOff x="762000" y="3974068"/>
              <a:chExt cx="2438400" cy="369332"/>
            </a:xfrm>
          </p:grpSpPr>
          <p:cxnSp>
            <p:nvCxnSpPr>
              <p:cNvPr id="8" name="Straight Arrow Connector 7"/>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1" name="TextBox 10"/>
            <p:cNvSpPr txBox="1"/>
            <p:nvPr/>
          </p:nvSpPr>
          <p:spPr>
            <a:xfrm>
              <a:off x="457200" y="2590800"/>
              <a:ext cx="685800" cy="369332"/>
            </a:xfrm>
            <a:prstGeom prst="rect">
              <a:avLst/>
            </a:prstGeom>
            <a:noFill/>
          </p:spPr>
          <p:txBody>
            <a:bodyPr wrap="square" rtlCol="0">
              <a:spAutoFit/>
            </a:bodyPr>
            <a:lstStyle/>
            <a:p>
              <a:r>
                <a:rPr lang="en-US" dirty="0" smtClean="0"/>
                <a:t>X (t)</a:t>
              </a:r>
              <a:endParaRPr lang="en-US" dirty="0"/>
            </a:p>
          </p:txBody>
        </p:sp>
        <p:sp>
          <p:nvSpPr>
            <p:cNvPr id="12" name="TextBox 11"/>
            <p:cNvSpPr txBox="1"/>
            <p:nvPr/>
          </p:nvSpPr>
          <p:spPr>
            <a:xfrm>
              <a:off x="1828800" y="4343400"/>
              <a:ext cx="304800" cy="381000"/>
            </a:xfrm>
            <a:prstGeom prst="rect">
              <a:avLst/>
            </a:prstGeom>
            <a:noFill/>
          </p:spPr>
          <p:txBody>
            <a:bodyPr wrap="square" rtlCol="0">
              <a:spAutoFit/>
            </a:bodyPr>
            <a:lstStyle/>
            <a:p>
              <a:r>
                <a:rPr lang="en-US" dirty="0" smtClean="0"/>
                <a:t>t</a:t>
              </a:r>
              <a:endParaRPr lang="en-US" dirty="0"/>
            </a:p>
          </p:txBody>
        </p:sp>
      </p:grpSp>
      <p:grpSp>
        <p:nvGrpSpPr>
          <p:cNvPr id="4" name="Group 20"/>
          <p:cNvGrpSpPr/>
          <p:nvPr/>
        </p:nvGrpSpPr>
        <p:grpSpPr>
          <a:xfrm>
            <a:off x="3124200" y="1296195"/>
            <a:ext cx="2667000" cy="2590006"/>
            <a:chOff x="3200400" y="2134394"/>
            <a:chExt cx="2667000" cy="2590006"/>
          </a:xfrm>
        </p:grpSpPr>
        <p:cxnSp>
          <p:nvCxnSpPr>
            <p:cNvPr id="15" name="Straight Arrow Connector 14"/>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3429000" y="2971800"/>
              <a:ext cx="2438400" cy="369332"/>
              <a:chOff x="762000" y="3974068"/>
              <a:chExt cx="2438400" cy="369332"/>
            </a:xfrm>
          </p:grpSpPr>
          <p:cxnSp>
            <p:nvCxnSpPr>
              <p:cNvPr id="19" name="Straight Arrow Connector 18"/>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17" name="TextBox 16"/>
            <p:cNvSpPr txBox="1"/>
            <p:nvPr/>
          </p:nvSpPr>
          <p:spPr>
            <a:xfrm>
              <a:off x="3200400" y="2514600"/>
              <a:ext cx="609600" cy="369332"/>
            </a:xfrm>
            <a:prstGeom prst="rect">
              <a:avLst/>
            </a:prstGeom>
            <a:noFill/>
          </p:spPr>
          <p:txBody>
            <a:bodyPr wrap="square" rtlCol="0">
              <a:spAutoFit/>
            </a:bodyPr>
            <a:lstStyle/>
            <a:p>
              <a:r>
                <a:rPr lang="en-US" dirty="0" smtClean="0"/>
                <a:t>V (t)</a:t>
              </a:r>
              <a:endParaRPr lang="en-US" dirty="0"/>
            </a:p>
          </p:txBody>
        </p:sp>
        <p:sp>
          <p:nvSpPr>
            <p:cNvPr id="18" name="TextBox 17"/>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grpSp>
        <p:nvGrpSpPr>
          <p:cNvPr id="10" name="Group 21"/>
          <p:cNvGrpSpPr/>
          <p:nvPr/>
        </p:nvGrpSpPr>
        <p:grpSpPr>
          <a:xfrm>
            <a:off x="6096000" y="1295401"/>
            <a:ext cx="2667000" cy="2590006"/>
            <a:chOff x="3200400" y="2134394"/>
            <a:chExt cx="2667000" cy="2590006"/>
          </a:xfrm>
        </p:grpSpPr>
        <p:cxnSp>
          <p:nvCxnSpPr>
            <p:cNvPr id="23" name="Straight Arrow Connector 22"/>
            <p:cNvCxnSpPr/>
            <p:nvPr/>
          </p:nvCxnSpPr>
          <p:spPr>
            <a:xfrm rot="16200000" flipV="1">
              <a:off x="2743200" y="3200400"/>
              <a:ext cx="21336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3429000" y="2971800"/>
              <a:ext cx="2438400" cy="369332"/>
              <a:chOff x="762000" y="3974068"/>
              <a:chExt cx="2438400" cy="369332"/>
            </a:xfrm>
          </p:grpSpPr>
          <p:cxnSp>
            <p:nvCxnSpPr>
              <p:cNvPr id="27" name="Straight Arrow Connector 26"/>
              <p:cNvCxnSpPr/>
              <p:nvPr/>
            </p:nvCxnSpPr>
            <p:spPr>
              <a:xfrm flipV="1">
                <a:off x="10668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3974068"/>
                <a:ext cx="301686" cy="369332"/>
              </a:xfrm>
              <a:prstGeom prst="rect">
                <a:avLst/>
              </a:prstGeom>
              <a:noFill/>
            </p:spPr>
            <p:txBody>
              <a:bodyPr wrap="none" rtlCol="0">
                <a:spAutoFit/>
              </a:bodyPr>
              <a:lstStyle/>
              <a:p>
                <a:r>
                  <a:rPr lang="en-US" dirty="0" smtClean="0"/>
                  <a:t>0</a:t>
                </a:r>
                <a:endParaRPr lang="en-US" dirty="0"/>
              </a:p>
            </p:txBody>
          </p:sp>
        </p:grpSp>
        <p:sp>
          <p:nvSpPr>
            <p:cNvPr id="25" name="TextBox 24"/>
            <p:cNvSpPr txBox="1"/>
            <p:nvPr/>
          </p:nvSpPr>
          <p:spPr>
            <a:xfrm>
              <a:off x="3200400" y="2514600"/>
              <a:ext cx="609600" cy="369332"/>
            </a:xfrm>
            <a:prstGeom prst="rect">
              <a:avLst/>
            </a:prstGeom>
            <a:noFill/>
          </p:spPr>
          <p:txBody>
            <a:bodyPr wrap="square" rtlCol="0">
              <a:spAutoFit/>
            </a:bodyPr>
            <a:lstStyle/>
            <a:p>
              <a:r>
                <a:rPr lang="en-US" dirty="0" smtClean="0"/>
                <a:t>a (t)</a:t>
              </a:r>
              <a:endParaRPr lang="en-US" dirty="0"/>
            </a:p>
          </p:txBody>
        </p:sp>
        <p:sp>
          <p:nvSpPr>
            <p:cNvPr id="26" name="TextBox 25"/>
            <p:cNvSpPr txBox="1"/>
            <p:nvPr/>
          </p:nvSpPr>
          <p:spPr>
            <a:xfrm>
              <a:off x="4495800" y="4343400"/>
              <a:ext cx="304800" cy="381000"/>
            </a:xfrm>
            <a:prstGeom prst="rect">
              <a:avLst/>
            </a:prstGeom>
            <a:noFill/>
          </p:spPr>
          <p:txBody>
            <a:bodyPr wrap="square" rtlCol="0">
              <a:spAutoFit/>
            </a:bodyPr>
            <a:lstStyle/>
            <a:p>
              <a:r>
                <a:rPr lang="en-US" dirty="0" smtClean="0"/>
                <a:t>t</a:t>
              </a:r>
              <a:endParaRPr lang="en-US" dirty="0"/>
            </a:p>
          </p:txBody>
        </p:sp>
      </p:grpSp>
      <p:cxnSp>
        <p:nvCxnSpPr>
          <p:cNvPr id="24" name="Straight Connector 23"/>
          <p:cNvCxnSpPr/>
          <p:nvPr/>
        </p:nvCxnSpPr>
        <p:spPr>
          <a:xfrm>
            <a:off x="6705600" y="1981201"/>
            <a:ext cx="19812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0800000">
            <a:off x="-1905000" y="-1295399"/>
            <a:ext cx="4800600" cy="4648200"/>
          </a:xfrm>
          <a:prstGeom prst="arc">
            <a:avLst>
              <a:gd name="adj1" fmla="val 11528303"/>
              <a:gd name="adj2" fmla="val 15483322"/>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flipV="1">
            <a:off x="3733800" y="1447801"/>
            <a:ext cx="1905000" cy="838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two: Getting used to Numbers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Once the frame of reference is imposed, measurements can be made to describe location and motion </a:t>
            </a:r>
          </a:p>
          <a:p>
            <a:pPr lvl="1"/>
            <a:r>
              <a:rPr lang="en-US" dirty="0" smtClean="0"/>
              <a:t>The position of the red bird in the slingshot is 0.2m on the coordinate system</a:t>
            </a:r>
          </a:p>
          <a:p>
            <a:pPr lvl="1"/>
            <a:r>
              <a:rPr lang="en-US" dirty="0" smtClean="0"/>
              <a:t>The green pig is in the tower at 2.8m </a:t>
            </a:r>
          </a:p>
          <a:p>
            <a:pPr lvl="1"/>
            <a:r>
              <a:rPr lang="en-US" dirty="0" smtClean="0"/>
              <a:t>The tower spans from 2.5m to 3.2m, making it 0.7m wide</a:t>
            </a:r>
            <a:endParaRPr lang="en-US" dirty="0"/>
          </a:p>
        </p:txBody>
      </p:sp>
      <p:pic>
        <p:nvPicPr>
          <p:cNvPr id="5" name="Content Placeholder 4" descr="0.bmp"/>
          <p:cNvPicPr>
            <a:picLocks noGrp="1" noChangeAspect="1"/>
          </p:cNvPicPr>
          <p:nvPr>
            <p:ph sz="half" idx="2"/>
          </p:nvPr>
        </p:nvPicPr>
        <p:blipFill>
          <a:blip r:embed="rId2" cstate="print"/>
          <a:stretch>
            <a:fillRect/>
          </a:stretch>
        </p:blipFill>
        <p:spPr>
          <a:xfrm>
            <a:off x="4648200" y="1608258"/>
            <a:ext cx="4038600" cy="3039942"/>
          </a:xfrm>
        </p:spPr>
      </p:pic>
      <p:grpSp>
        <p:nvGrpSpPr>
          <p:cNvPr id="4" name="Group 5"/>
          <p:cNvGrpSpPr/>
          <p:nvPr/>
        </p:nvGrpSpPr>
        <p:grpSpPr>
          <a:xfrm>
            <a:off x="4949446" y="3065358"/>
            <a:ext cx="3280154" cy="3030642"/>
            <a:chOff x="4915296" y="2852809"/>
            <a:chExt cx="3280154" cy="3030642"/>
          </a:xfrm>
        </p:grpSpPr>
        <p:pic>
          <p:nvPicPr>
            <p:cNvPr id="7" name="Picture 2" descr="C:\Documents and Settings\Corey\Local Settings\Temporary Internet Files\Content.IE5\12VKU4E2\MC900290924[2].wmf"/>
            <p:cNvPicPr>
              <a:picLocks noChangeAspect="1" noChangeArrowheads="1"/>
            </p:cNvPicPr>
            <p:nvPr/>
          </p:nvPicPr>
          <p:blipFill>
            <a:blip r:embed="rId3" cstate="print"/>
            <a:srcRect/>
            <a:stretch>
              <a:fillRect/>
            </a:stretch>
          </p:blipFill>
          <p:spPr bwMode="auto">
            <a:xfrm rot="2572734">
              <a:off x="5115396" y="2852809"/>
              <a:ext cx="3080054" cy="3030642"/>
            </a:xfrm>
            <a:prstGeom prst="rect">
              <a:avLst/>
            </a:prstGeom>
            <a:noFill/>
          </p:spPr>
        </p:pic>
        <p:sp>
          <p:nvSpPr>
            <p:cNvPr id="8" name="TextBox 7"/>
            <p:cNvSpPr txBox="1"/>
            <p:nvPr/>
          </p:nvSpPr>
          <p:spPr>
            <a:xfrm>
              <a:off x="4915296" y="4154269"/>
              <a:ext cx="418704" cy="646331"/>
            </a:xfrm>
            <a:prstGeom prst="rect">
              <a:avLst/>
            </a:prstGeom>
            <a:noFill/>
          </p:spPr>
          <p:txBody>
            <a:bodyPr wrap="none" rtlCol="0">
              <a:spAutoFit/>
            </a:bodyPr>
            <a:lstStyle/>
            <a:p>
              <a:r>
                <a:rPr lang="en-US" sz="3600" b="1" dirty="0" smtClean="0">
                  <a:ln>
                    <a:solidFill>
                      <a:schemeClr val="bg1"/>
                    </a:solidFill>
                  </a:ln>
                </a:rPr>
                <a:t>0</a:t>
              </a:r>
              <a:endParaRPr lang="en-US" sz="3600" b="1" dirty="0">
                <a:ln>
                  <a:solidFill>
                    <a:schemeClr val="bg1"/>
                  </a:solidFill>
                </a:ln>
              </a:endParaRPr>
            </a:p>
          </p:txBody>
        </p:sp>
        <p:sp>
          <p:nvSpPr>
            <p:cNvPr id="9" name="TextBox 8"/>
            <p:cNvSpPr txBox="1"/>
            <p:nvPr/>
          </p:nvSpPr>
          <p:spPr>
            <a:xfrm>
              <a:off x="5829696" y="4154269"/>
              <a:ext cx="418704" cy="646331"/>
            </a:xfrm>
            <a:prstGeom prst="rect">
              <a:avLst/>
            </a:prstGeom>
            <a:noFill/>
          </p:spPr>
          <p:txBody>
            <a:bodyPr wrap="none" rtlCol="0">
              <a:spAutoFit/>
            </a:bodyPr>
            <a:lstStyle/>
            <a:p>
              <a:r>
                <a:rPr lang="en-US" sz="3600" b="1" dirty="0" smtClean="0">
                  <a:ln>
                    <a:solidFill>
                      <a:schemeClr val="bg1"/>
                    </a:solidFill>
                  </a:ln>
                </a:rPr>
                <a:t>1</a:t>
              </a:r>
              <a:endParaRPr lang="en-US" sz="3600" b="1" dirty="0">
                <a:ln>
                  <a:solidFill>
                    <a:schemeClr val="bg1"/>
                  </a:solidFill>
                </a:ln>
              </a:endParaRPr>
            </a:p>
          </p:txBody>
        </p:sp>
        <p:sp>
          <p:nvSpPr>
            <p:cNvPr id="10" name="TextBox 9"/>
            <p:cNvSpPr txBox="1"/>
            <p:nvPr/>
          </p:nvSpPr>
          <p:spPr>
            <a:xfrm>
              <a:off x="6667896" y="4154269"/>
              <a:ext cx="418704" cy="646331"/>
            </a:xfrm>
            <a:prstGeom prst="rect">
              <a:avLst/>
            </a:prstGeom>
            <a:noFill/>
          </p:spPr>
          <p:txBody>
            <a:bodyPr wrap="none" rtlCol="0">
              <a:spAutoFit/>
            </a:bodyPr>
            <a:lstStyle/>
            <a:p>
              <a:r>
                <a:rPr lang="en-US" sz="3600" b="1" dirty="0" smtClean="0">
                  <a:ln>
                    <a:solidFill>
                      <a:schemeClr val="bg1"/>
                    </a:solidFill>
                  </a:ln>
                </a:rPr>
                <a:t>2</a:t>
              </a:r>
              <a:endParaRPr lang="en-US" sz="3600" b="1" dirty="0">
                <a:ln>
                  <a:solidFill>
                    <a:schemeClr val="bg1"/>
                  </a:solidFill>
                </a:ln>
              </a:endParaRPr>
            </a:p>
          </p:txBody>
        </p:sp>
        <p:sp>
          <p:nvSpPr>
            <p:cNvPr id="11" name="TextBox 10"/>
            <p:cNvSpPr txBox="1"/>
            <p:nvPr/>
          </p:nvSpPr>
          <p:spPr>
            <a:xfrm>
              <a:off x="7429896" y="4154269"/>
              <a:ext cx="418704" cy="646331"/>
            </a:xfrm>
            <a:prstGeom prst="rect">
              <a:avLst/>
            </a:prstGeom>
            <a:noFill/>
          </p:spPr>
          <p:txBody>
            <a:bodyPr wrap="none" rtlCol="0">
              <a:spAutoFit/>
            </a:bodyPr>
            <a:lstStyle/>
            <a:p>
              <a:r>
                <a:rPr lang="en-US" sz="3600" b="1" dirty="0" smtClean="0">
                  <a:ln>
                    <a:solidFill>
                      <a:schemeClr val="bg1"/>
                    </a:solidFill>
                  </a:ln>
                </a:rPr>
                <a:t>3</a:t>
              </a:r>
              <a:endParaRPr lang="en-US" sz="3600" b="1" dirty="0">
                <a:ln>
                  <a:solidFill>
                    <a:schemeClr val="bg1"/>
                  </a:solidFill>
                </a:ln>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0.bmp"/>
          <p:cNvPicPr>
            <a:picLocks noChangeAspect="1"/>
          </p:cNvPicPr>
          <p:nvPr/>
        </p:nvPicPr>
        <p:blipFill>
          <a:blip r:embed="rId2" cstate="print"/>
          <a:stretch>
            <a:fillRect/>
          </a:stretch>
        </p:blipFill>
        <p:spPr>
          <a:xfrm>
            <a:off x="4648200" y="1605696"/>
            <a:ext cx="4038600" cy="3028950"/>
          </a:xfrm>
          <a:prstGeom prst="rect">
            <a:avLst/>
          </a:prstGeom>
        </p:spPr>
      </p:pic>
      <p:sp>
        <p:nvSpPr>
          <p:cNvPr id="2" name="Title 1"/>
          <p:cNvSpPr>
            <a:spLocks noGrp="1"/>
          </p:cNvSpPr>
          <p:nvPr>
            <p:ph type="title"/>
          </p:nvPr>
        </p:nvSpPr>
        <p:spPr/>
        <p:txBody>
          <a:bodyPr/>
          <a:lstStyle/>
          <a:p>
            <a:r>
              <a:rPr lang="en-US" dirty="0" smtClean="0"/>
              <a:t>Phase Three: Time for Physics</a:t>
            </a:r>
            <a:endParaRPr lang="en-US" dirty="0"/>
          </a:p>
        </p:txBody>
      </p:sp>
      <p:sp>
        <p:nvSpPr>
          <p:cNvPr id="3" name="Content Placeholder 2"/>
          <p:cNvSpPr>
            <a:spLocks noGrp="1"/>
          </p:cNvSpPr>
          <p:nvPr>
            <p:ph sz="half" idx="1"/>
          </p:nvPr>
        </p:nvSpPr>
        <p:spPr/>
        <p:txBody>
          <a:bodyPr>
            <a:normAutofit fontScale="92500"/>
          </a:bodyPr>
          <a:lstStyle/>
          <a:p>
            <a:r>
              <a:rPr lang="en-US" dirty="0" smtClean="0"/>
              <a:t>Position describes where something is in the frame</a:t>
            </a:r>
          </a:p>
          <a:p>
            <a:r>
              <a:rPr lang="en-US" dirty="0" smtClean="0"/>
              <a:t>Displacement describes where something has moved in the frame</a:t>
            </a:r>
          </a:p>
          <a:p>
            <a:pPr lvl="1"/>
            <a:r>
              <a:rPr lang="en-US" dirty="0" smtClean="0"/>
              <a:t>The red bird has had a displacement of 2.0m right (or </a:t>
            </a:r>
            <a:r>
              <a:rPr lang="en-US" i="1" dirty="0" smtClean="0"/>
              <a:t>+2.0m</a:t>
            </a:r>
            <a:r>
              <a:rPr lang="en-US" dirty="0" smtClean="0"/>
              <a:t>)</a:t>
            </a:r>
          </a:p>
          <a:p>
            <a:r>
              <a:rPr lang="en-US" dirty="0" smtClean="0"/>
              <a:t>The total displacement divided by the travel time is the average velocity</a:t>
            </a:r>
          </a:p>
        </p:txBody>
      </p:sp>
      <p:grpSp>
        <p:nvGrpSpPr>
          <p:cNvPr id="4" name="Group 5"/>
          <p:cNvGrpSpPr/>
          <p:nvPr/>
        </p:nvGrpSpPr>
        <p:grpSpPr>
          <a:xfrm>
            <a:off x="4949446" y="3065358"/>
            <a:ext cx="3280154" cy="3030642"/>
            <a:chOff x="4915296" y="2852809"/>
            <a:chExt cx="3280154" cy="3030642"/>
          </a:xfrm>
        </p:grpSpPr>
        <p:pic>
          <p:nvPicPr>
            <p:cNvPr id="7" name="Picture 2" descr="C:\Documents and Settings\Corey\Local Settings\Temporary Internet Files\Content.IE5\12VKU4E2\MC900290924[2].wmf"/>
            <p:cNvPicPr>
              <a:picLocks noChangeAspect="1" noChangeArrowheads="1"/>
            </p:cNvPicPr>
            <p:nvPr/>
          </p:nvPicPr>
          <p:blipFill>
            <a:blip r:embed="rId3" cstate="print"/>
            <a:srcRect/>
            <a:stretch>
              <a:fillRect/>
            </a:stretch>
          </p:blipFill>
          <p:spPr bwMode="auto">
            <a:xfrm rot="2572734">
              <a:off x="5115396" y="2852809"/>
              <a:ext cx="3080054" cy="3030642"/>
            </a:xfrm>
            <a:prstGeom prst="rect">
              <a:avLst/>
            </a:prstGeom>
            <a:noFill/>
          </p:spPr>
        </p:pic>
        <p:sp>
          <p:nvSpPr>
            <p:cNvPr id="8" name="TextBox 7"/>
            <p:cNvSpPr txBox="1"/>
            <p:nvPr/>
          </p:nvSpPr>
          <p:spPr>
            <a:xfrm>
              <a:off x="4915296" y="4154269"/>
              <a:ext cx="418704" cy="646331"/>
            </a:xfrm>
            <a:prstGeom prst="rect">
              <a:avLst/>
            </a:prstGeom>
            <a:noFill/>
          </p:spPr>
          <p:txBody>
            <a:bodyPr wrap="none" rtlCol="0">
              <a:spAutoFit/>
            </a:bodyPr>
            <a:lstStyle/>
            <a:p>
              <a:r>
                <a:rPr lang="en-US" sz="3600" b="1" dirty="0" smtClean="0">
                  <a:ln>
                    <a:solidFill>
                      <a:schemeClr val="bg1"/>
                    </a:solidFill>
                  </a:ln>
                </a:rPr>
                <a:t>0</a:t>
              </a:r>
              <a:endParaRPr lang="en-US" sz="3600" b="1" dirty="0">
                <a:ln>
                  <a:solidFill>
                    <a:schemeClr val="bg1"/>
                  </a:solidFill>
                </a:ln>
              </a:endParaRPr>
            </a:p>
          </p:txBody>
        </p:sp>
        <p:sp>
          <p:nvSpPr>
            <p:cNvPr id="9" name="TextBox 8"/>
            <p:cNvSpPr txBox="1"/>
            <p:nvPr/>
          </p:nvSpPr>
          <p:spPr>
            <a:xfrm>
              <a:off x="5829696" y="4154269"/>
              <a:ext cx="418704" cy="646331"/>
            </a:xfrm>
            <a:prstGeom prst="rect">
              <a:avLst/>
            </a:prstGeom>
            <a:noFill/>
          </p:spPr>
          <p:txBody>
            <a:bodyPr wrap="none" rtlCol="0">
              <a:spAutoFit/>
            </a:bodyPr>
            <a:lstStyle/>
            <a:p>
              <a:r>
                <a:rPr lang="en-US" sz="3600" b="1" dirty="0" smtClean="0">
                  <a:ln>
                    <a:solidFill>
                      <a:schemeClr val="bg1"/>
                    </a:solidFill>
                  </a:ln>
                </a:rPr>
                <a:t>1</a:t>
              </a:r>
              <a:endParaRPr lang="en-US" sz="3600" b="1" dirty="0">
                <a:ln>
                  <a:solidFill>
                    <a:schemeClr val="bg1"/>
                  </a:solidFill>
                </a:ln>
              </a:endParaRPr>
            </a:p>
          </p:txBody>
        </p:sp>
        <p:sp>
          <p:nvSpPr>
            <p:cNvPr id="10" name="TextBox 9"/>
            <p:cNvSpPr txBox="1"/>
            <p:nvPr/>
          </p:nvSpPr>
          <p:spPr>
            <a:xfrm>
              <a:off x="6667896" y="4154269"/>
              <a:ext cx="418704" cy="646331"/>
            </a:xfrm>
            <a:prstGeom prst="rect">
              <a:avLst/>
            </a:prstGeom>
            <a:noFill/>
          </p:spPr>
          <p:txBody>
            <a:bodyPr wrap="none" rtlCol="0">
              <a:spAutoFit/>
            </a:bodyPr>
            <a:lstStyle/>
            <a:p>
              <a:r>
                <a:rPr lang="en-US" sz="3600" b="1" dirty="0" smtClean="0">
                  <a:ln>
                    <a:solidFill>
                      <a:schemeClr val="bg1"/>
                    </a:solidFill>
                  </a:ln>
                </a:rPr>
                <a:t>2</a:t>
              </a:r>
              <a:endParaRPr lang="en-US" sz="3600" b="1" dirty="0">
                <a:ln>
                  <a:solidFill>
                    <a:schemeClr val="bg1"/>
                  </a:solidFill>
                </a:ln>
              </a:endParaRPr>
            </a:p>
          </p:txBody>
        </p:sp>
        <p:sp>
          <p:nvSpPr>
            <p:cNvPr id="11" name="TextBox 10"/>
            <p:cNvSpPr txBox="1"/>
            <p:nvPr/>
          </p:nvSpPr>
          <p:spPr>
            <a:xfrm>
              <a:off x="7429896" y="4154269"/>
              <a:ext cx="418704" cy="646331"/>
            </a:xfrm>
            <a:prstGeom prst="rect">
              <a:avLst/>
            </a:prstGeom>
            <a:noFill/>
          </p:spPr>
          <p:txBody>
            <a:bodyPr wrap="none" rtlCol="0">
              <a:spAutoFit/>
            </a:bodyPr>
            <a:lstStyle/>
            <a:p>
              <a:r>
                <a:rPr lang="en-US" sz="3600" b="1" dirty="0" smtClean="0">
                  <a:ln>
                    <a:solidFill>
                      <a:schemeClr val="bg1"/>
                    </a:solidFill>
                  </a:ln>
                </a:rPr>
                <a:t>3</a:t>
              </a:r>
              <a:endParaRPr lang="en-US" sz="3600" b="1" dirty="0">
                <a:ln>
                  <a:solidFill>
                    <a:schemeClr val="bg1"/>
                  </a:solidFill>
                </a:ln>
              </a:endParaRPr>
            </a:p>
          </p:txBody>
        </p:sp>
      </p:grpSp>
      <p:sp>
        <p:nvSpPr>
          <p:cNvPr id="12" name="Content Placeholder 11"/>
          <p:cNvSpPr>
            <a:spLocks noGrp="1"/>
          </p:cNvSpPr>
          <p:nvPr>
            <p:ph sz="half" idx="2"/>
          </p:nvPr>
        </p:nvSpPr>
        <p:spPr>
          <a:xfrm>
            <a:off x="4648200" y="5029200"/>
            <a:ext cx="4114800" cy="1295400"/>
          </a:xfrm>
        </p:spPr>
        <p:txBody>
          <a:bodyPr>
            <a:normAutofit fontScale="62500" lnSpcReduction="20000"/>
          </a:bodyPr>
          <a:lstStyle/>
          <a:p>
            <a:pPr marL="0" indent="0">
              <a:buNone/>
            </a:pPr>
            <a:r>
              <a:rPr lang="en-US" b="1" dirty="0" smtClean="0"/>
              <a:t>Note: </a:t>
            </a:r>
            <a:r>
              <a:rPr lang="en-US" dirty="0" smtClean="0"/>
              <a:t>The </a:t>
            </a:r>
            <a:r>
              <a:rPr lang="en-US" i="1" dirty="0" smtClean="0"/>
              <a:t>distance</a:t>
            </a:r>
            <a:r>
              <a:rPr lang="en-US" dirty="0" smtClean="0"/>
              <a:t> the red bird traveled is over 2.0m, but here </a:t>
            </a:r>
            <a:r>
              <a:rPr lang="en-US" i="1" dirty="0" smtClean="0"/>
              <a:t>displacement</a:t>
            </a:r>
            <a:r>
              <a:rPr lang="en-US" dirty="0" smtClean="0"/>
              <a:t> is only a measure of our 1-D distance from A to B</a:t>
            </a:r>
          </a:p>
          <a:p>
            <a:pPr marL="0" indent="0">
              <a:buNone/>
            </a:pPr>
            <a:r>
              <a:rPr lang="en-US" sz="2600" dirty="0" smtClean="0"/>
              <a:t>*There will be 2-D displacements in the future</a:t>
            </a:r>
            <a:endParaRPr lang="en-US" sz="2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2"/>
  <p:tag name="TPOS"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Unit Lesson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 Lesson Guides</Template>
  <TotalTime>1692</TotalTime>
  <Words>3841</Words>
  <Application>Microsoft Office PowerPoint</Application>
  <PresentationFormat>On-screen Show (4:3)</PresentationFormat>
  <Paragraphs>437</Paragraphs>
  <Slides>70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Unit Lesson Guides</vt:lpstr>
      <vt:lpstr>Equation</vt:lpstr>
      <vt:lpstr>One Dimensional Motion</vt:lpstr>
      <vt:lpstr>What is a dimension?</vt:lpstr>
      <vt:lpstr>One, Two and Three dimensions</vt:lpstr>
      <vt:lpstr>Four Dimensions</vt:lpstr>
      <vt:lpstr>Motion in one dimension</vt:lpstr>
      <vt:lpstr>Key Terms</vt:lpstr>
      <vt:lpstr>Phase one: The Set-up</vt:lpstr>
      <vt:lpstr>Phase two: Getting used to Numbers</vt:lpstr>
      <vt:lpstr>Phase Three: Time for Physics</vt:lpstr>
      <vt:lpstr>Vectors</vt:lpstr>
      <vt:lpstr>Introduction to Vectors</vt:lpstr>
      <vt:lpstr>Position and Displacement</vt:lpstr>
      <vt:lpstr>Position</vt:lpstr>
      <vt:lpstr>Displacement</vt:lpstr>
      <vt:lpstr>Positive and Negative Displacement</vt:lpstr>
      <vt:lpstr>The Two ‘D’ Words</vt:lpstr>
      <vt:lpstr>Graphing motion</vt:lpstr>
      <vt:lpstr>Velocity in all forms</vt:lpstr>
      <vt:lpstr>General Velocity</vt:lpstr>
      <vt:lpstr>“Let’s See How this Goes”</vt:lpstr>
      <vt:lpstr>Problem Solving Strategy</vt:lpstr>
      <vt:lpstr>Velocity Practice</vt:lpstr>
      <vt:lpstr>Velocity Practice</vt:lpstr>
      <vt:lpstr>Velocity Practice</vt:lpstr>
      <vt:lpstr>Average Velocity</vt:lpstr>
      <vt:lpstr>Average Velocity</vt:lpstr>
      <vt:lpstr>Average Speed</vt:lpstr>
      <vt:lpstr>Instantaneous Velocity</vt:lpstr>
      <vt:lpstr>A Brief Definition of Calculus</vt:lpstr>
      <vt:lpstr>Acceleration</vt:lpstr>
      <vt:lpstr>The Definition of Acceleration</vt:lpstr>
      <vt:lpstr>The Definition of Acceleration</vt:lpstr>
      <vt:lpstr>Problem Solving Strategy</vt:lpstr>
      <vt:lpstr>Acceleration Practice</vt:lpstr>
      <vt:lpstr>Acceleration Practice</vt:lpstr>
      <vt:lpstr>Acceleration Practice</vt:lpstr>
      <vt:lpstr>Acceleration Practice</vt:lpstr>
      <vt:lpstr>Acceleration Practice</vt:lpstr>
      <vt:lpstr>Acceleration Practice</vt:lpstr>
      <vt:lpstr>Acceleration Practice</vt:lpstr>
      <vt:lpstr>Acceleration Practice</vt:lpstr>
      <vt:lpstr>Acceleration Practice</vt:lpstr>
      <vt:lpstr>Slide 43</vt:lpstr>
      <vt:lpstr>Acceleration due to gravity</vt:lpstr>
      <vt:lpstr>Acceleration due to Gravity (Freefall)</vt:lpstr>
      <vt:lpstr>Acceleration due to Gravity</vt:lpstr>
      <vt:lpstr>Acceleration due to Gravity</vt:lpstr>
      <vt:lpstr>Things to know for most freefall problems</vt:lpstr>
      <vt:lpstr>The same things to know (don’t write)</vt:lpstr>
      <vt:lpstr>Freefall Practice</vt:lpstr>
      <vt:lpstr>Freefall Practice</vt:lpstr>
      <vt:lpstr>Freefall Practice</vt:lpstr>
      <vt:lpstr>Freefall Practice</vt:lpstr>
      <vt:lpstr>Freefall Practice</vt:lpstr>
      <vt:lpstr>Freefall Practice</vt:lpstr>
      <vt:lpstr>Freefall Practice</vt:lpstr>
      <vt:lpstr>Freefall Practice</vt:lpstr>
      <vt:lpstr>Freefall Practice</vt:lpstr>
      <vt:lpstr>Freefall Practice (Quadratic for Δt)</vt:lpstr>
      <vt:lpstr>Motion-Time Graphing</vt:lpstr>
      <vt:lpstr>Motion-Time Graph</vt:lpstr>
      <vt:lpstr>The Derivative and Integral</vt:lpstr>
      <vt:lpstr>More examples</vt:lpstr>
      <vt:lpstr>Motion type 1: Standing Still</vt:lpstr>
      <vt:lpstr>Motion type 2: Moving Away</vt:lpstr>
      <vt:lpstr>Motion type 3: Moving Toward</vt:lpstr>
      <vt:lpstr>Motion type 4: Away, Slowing Down</vt:lpstr>
      <vt:lpstr>Motion type 5: Toward, Speeding Up</vt:lpstr>
      <vt:lpstr>Motion type 6: Toward, Slowing Down</vt:lpstr>
      <vt:lpstr>Motion type 7: Away, Speeding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Dimensional Motion</dc:title>
  <dc:creator>mfcsd</dc:creator>
  <cp:lastModifiedBy>mfcsd</cp:lastModifiedBy>
  <cp:revision>60</cp:revision>
  <dcterms:created xsi:type="dcterms:W3CDTF">2012-08-29T14:13:57Z</dcterms:created>
  <dcterms:modified xsi:type="dcterms:W3CDTF">2014-09-23T18:10:46Z</dcterms:modified>
</cp:coreProperties>
</file>